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65" r:id="rId2"/>
    <p:sldId id="263" r:id="rId3"/>
    <p:sldId id="266" r:id="rId4"/>
    <p:sldId id="275" r:id="rId5"/>
    <p:sldId id="273" r:id="rId6"/>
    <p:sldId id="274" r:id="rId7"/>
    <p:sldId id="271" r:id="rId8"/>
    <p:sldId id="270" r:id="rId9"/>
    <p:sldId id="260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1234" y="-25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1EF8E5-DA0E-4EB0-855D-56491E83001A}" type="datetimeFigureOut">
              <a:rPr lang="en-US" smtClean="0"/>
              <a:pPr/>
              <a:t>8/24/2023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20C9F9-EDA7-4BA4-BDA7-0FF7C584162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20C9F9-EDA7-4BA4-BDA7-0FF7C5841622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E4075-6CAA-4544-BB49-2A957CCCE6E5}" type="datetimeFigureOut">
              <a:rPr lang="en-US" smtClean="0"/>
              <a:pPr/>
              <a:t>8/24/2023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2AC80-6E26-4533-9EDF-385D508996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E4075-6CAA-4544-BB49-2A957CCCE6E5}" type="datetimeFigureOut">
              <a:rPr lang="en-US" smtClean="0"/>
              <a:pPr/>
              <a:t>8/24/2023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2AC80-6E26-4533-9EDF-385D508996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E4075-6CAA-4544-BB49-2A957CCCE6E5}" type="datetimeFigureOut">
              <a:rPr lang="en-US" smtClean="0"/>
              <a:pPr/>
              <a:t>8/24/2023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2AC80-6E26-4533-9EDF-385D508996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E4075-6CAA-4544-BB49-2A957CCCE6E5}" type="datetimeFigureOut">
              <a:rPr lang="en-US" smtClean="0"/>
              <a:pPr/>
              <a:t>8/24/2023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2AC80-6E26-4533-9EDF-385D508996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E4075-6CAA-4544-BB49-2A957CCCE6E5}" type="datetimeFigureOut">
              <a:rPr lang="en-US" smtClean="0"/>
              <a:pPr/>
              <a:t>8/24/2023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2AC80-6E26-4533-9EDF-385D508996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E4075-6CAA-4544-BB49-2A957CCCE6E5}" type="datetimeFigureOut">
              <a:rPr lang="en-US" smtClean="0"/>
              <a:pPr/>
              <a:t>8/24/2023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2AC80-6E26-4533-9EDF-385D508996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E4075-6CAA-4544-BB49-2A957CCCE6E5}" type="datetimeFigureOut">
              <a:rPr lang="en-US" smtClean="0"/>
              <a:pPr/>
              <a:t>8/24/2023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2AC80-6E26-4533-9EDF-385D508996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E4075-6CAA-4544-BB49-2A957CCCE6E5}" type="datetimeFigureOut">
              <a:rPr lang="en-US" smtClean="0"/>
              <a:pPr/>
              <a:t>8/24/2023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2AC80-6E26-4533-9EDF-385D508996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E4075-6CAA-4544-BB49-2A957CCCE6E5}" type="datetimeFigureOut">
              <a:rPr lang="en-US" smtClean="0"/>
              <a:pPr/>
              <a:t>8/24/2023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FC2AC80-6E26-4533-9EDF-385D508996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E4075-6CAA-4544-BB49-2A957CCCE6E5}" type="datetimeFigureOut">
              <a:rPr lang="en-US" smtClean="0"/>
              <a:pPr/>
              <a:t>8/24/2023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2AC80-6E26-4533-9EDF-385D508996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E4075-6CAA-4544-BB49-2A957CCCE6E5}" type="datetimeFigureOut">
              <a:rPr lang="en-US" smtClean="0"/>
              <a:pPr/>
              <a:t>8/24/2023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2AC80-6E26-4533-9EDF-385D508996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6FE4075-6CAA-4544-BB49-2A957CCCE6E5}" type="datetimeFigureOut">
              <a:rPr lang="en-US" smtClean="0"/>
              <a:pPr/>
              <a:t>8/24/2023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FC2AC80-6E26-4533-9EDF-385D508996BF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6.gif"/><Relationship Id="rId3" Type="http://schemas.openxmlformats.org/officeDocument/2006/relationships/image" Target="../media/image7.jpeg"/><Relationship Id="rId7" Type="http://schemas.openxmlformats.org/officeDocument/2006/relationships/image" Target="../media/image10.jpeg"/><Relationship Id="rId12" Type="http://schemas.openxmlformats.org/officeDocument/2006/relationships/image" Target="../media/image15.gif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11" Type="http://schemas.openxmlformats.org/officeDocument/2006/relationships/image" Target="../media/image14.gif"/><Relationship Id="rId5" Type="http://schemas.openxmlformats.org/officeDocument/2006/relationships/image" Target="../media/image8.jpeg"/><Relationship Id="rId15" Type="http://schemas.openxmlformats.org/officeDocument/2006/relationships/image" Target="../media/image18.jpeg"/><Relationship Id="rId10" Type="http://schemas.openxmlformats.org/officeDocument/2006/relationships/image" Target="../media/image13.gif"/><Relationship Id="rId4" Type="http://schemas.openxmlformats.org/officeDocument/2006/relationships/image" Target="../media/image3.jpeg"/><Relationship Id="rId9" Type="http://schemas.openxmlformats.org/officeDocument/2006/relationships/image" Target="../media/image12.jpeg"/><Relationship Id="rId1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Malecki\Documents\velusnica05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5950" y="0"/>
            <a:ext cx="918995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5072074"/>
            <a:ext cx="557213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3200">
                <a:solidFill>
                  <a:schemeClr val="tx2">
                    <a:lumMod val="20000"/>
                    <a:lumOff val="80000"/>
                  </a:schemeClr>
                </a:solidFill>
              </a:rPr>
              <a:t>Прича о Раку Кројачу</a:t>
            </a:r>
          </a:p>
          <a:p>
            <a:r>
              <a:rPr lang="sr-Cyrl-RS" sz="3200">
                <a:solidFill>
                  <a:schemeClr val="bg2">
                    <a:lumMod val="90000"/>
                  </a:schemeClr>
                </a:solidFill>
              </a:rPr>
              <a:t>Десанка Максимовић</a:t>
            </a:r>
          </a:p>
          <a:p>
            <a:r>
              <a:rPr lang="sr-Cyrl-RS" sz="3200">
                <a:solidFill>
                  <a:schemeClr val="bg2">
                    <a:lumMod val="90000"/>
                  </a:schemeClr>
                </a:solidFill>
              </a:rPr>
              <a:t>обрада</a:t>
            </a:r>
            <a:endParaRPr lang="en-US" sz="320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57818" y="571480"/>
            <a:ext cx="378618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>
                <a:solidFill>
                  <a:schemeClr val="bg1"/>
                </a:solidFill>
              </a:rPr>
              <a:t>Да ли сте знали, да :</a:t>
            </a:r>
          </a:p>
          <a:p>
            <a:r>
              <a:rPr lang="sr-Cyrl-RS" dirty="0">
                <a:solidFill>
                  <a:schemeClr val="bg1"/>
                </a:solidFill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sr-Cyrl-RS" dirty="0">
                <a:solidFill>
                  <a:schemeClr val="bg1"/>
                </a:solidFill>
              </a:rPr>
              <a:t> речни/поточни ракови потичу из мора. </a:t>
            </a:r>
          </a:p>
          <a:p>
            <a:pPr>
              <a:buFont typeface="Arial" pitchFamily="34" charset="0"/>
              <a:buChar char="•"/>
            </a:pPr>
            <a:r>
              <a:rPr lang="sr-Cyrl-RS" dirty="0">
                <a:solidFill>
                  <a:schemeClr val="bg1"/>
                </a:solidFill>
              </a:rPr>
              <a:t> су речни ракови заштићена врста у Србији.</a:t>
            </a:r>
          </a:p>
          <a:p>
            <a:pPr>
              <a:buFont typeface="Arial" pitchFamily="34" charset="0"/>
              <a:buChar char="•"/>
            </a:pPr>
            <a:r>
              <a:rPr lang="sr-Cyrl-RS" dirty="0">
                <a:solidFill>
                  <a:schemeClr val="bg1"/>
                </a:solidFill>
              </a:rPr>
              <a:t> су ноћне животиње.Ноћу излазе и траже храну.</a:t>
            </a:r>
          </a:p>
          <a:p>
            <a:pPr>
              <a:buFont typeface="Arial" pitchFamily="34" charset="0"/>
              <a:buChar char="•"/>
            </a:pPr>
            <a:r>
              <a:rPr lang="sr-Cyrl-RS" dirty="0">
                <a:solidFill>
                  <a:schemeClr val="bg1"/>
                </a:solidFill>
              </a:rPr>
              <a:t> више информација о раковима  можете пронађи у библиотеци и на интернету.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5720" y="214290"/>
            <a:ext cx="25717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>
                <a:solidFill>
                  <a:schemeClr val="bg1"/>
                </a:solidFill>
              </a:rPr>
              <a:t>Ако видите рака у реци , шта ћете закључити?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Malecki\Documents\desanka1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56" y="-375673"/>
            <a:ext cx="6143668" cy="7233673"/>
          </a:xfrm>
          <a:prstGeom prst="rect">
            <a:avLst/>
          </a:prstGeom>
          <a:noFill/>
        </p:spPr>
      </p:pic>
      <p:sp>
        <p:nvSpPr>
          <p:cNvPr id="5" name="Cloud Callout 4"/>
          <p:cNvSpPr/>
          <p:nvPr/>
        </p:nvSpPr>
        <p:spPr>
          <a:xfrm rot="19890984">
            <a:off x="-187189" y="-170088"/>
            <a:ext cx="3517586" cy="2504650"/>
          </a:xfrm>
          <a:prstGeom prst="cloudCallout">
            <a:avLst/>
          </a:prstGeom>
          <a:solidFill>
            <a:schemeClr val="lt1"/>
          </a:solidFill>
          <a:scene3d>
            <a:camera prst="obliqueTopLeft"/>
            <a:lightRig rig="threePt" dir="t"/>
          </a:scene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rtlCol="0" anchor="ctr">
            <a:normAutofit fontScale="92500" lnSpcReduction="20000"/>
          </a:bodyPr>
          <a:lstStyle/>
          <a:p>
            <a:r>
              <a:rPr lang="sr-Cyrl-RS"/>
              <a:t>Рођена је у околини Ваљева. За њено име се везује и Бранковина. Писала је: басне, бајке, приче и песме. Најпознатије су:</a:t>
            </a:r>
            <a:endParaRPr lang="en-US"/>
          </a:p>
        </p:txBody>
      </p:sp>
      <p:sp>
        <p:nvSpPr>
          <p:cNvPr id="6" name="Cloud Callout 5"/>
          <p:cNvSpPr/>
          <p:nvPr/>
        </p:nvSpPr>
        <p:spPr>
          <a:xfrm>
            <a:off x="6143636" y="3786190"/>
            <a:ext cx="3571900" cy="2428892"/>
          </a:xfrm>
          <a:prstGeom prst="cloudCallout">
            <a:avLst/>
          </a:prstGeom>
          <a:solidFill>
            <a:schemeClr val="lt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rtlCol="0" anchor="ctr">
            <a:normAutofit/>
          </a:bodyPr>
          <a:lstStyle/>
          <a:p>
            <a:r>
              <a:rPr lang="sr-Cyrl-RS" dirty="0"/>
              <a:t>‘’...</a:t>
            </a:r>
            <a:r>
              <a:rPr lang="sr-Cyrl-RS" sz="1400" dirty="0"/>
              <a:t>Утом нешто шушнуло</a:t>
            </a:r>
          </a:p>
          <a:p>
            <a:r>
              <a:rPr lang="sr-Cyrl-RS" sz="1400" dirty="0"/>
              <a:t>негде испод грана,</a:t>
            </a:r>
          </a:p>
          <a:p>
            <a:r>
              <a:rPr lang="sr-Cyrl-RS" sz="1400" dirty="0"/>
              <a:t>разбегли се зечеви</a:t>
            </a:r>
          </a:p>
          <a:p>
            <a:r>
              <a:rPr lang="sr-Cyrl-RS" sz="1400" dirty="0"/>
              <a:t>на стотине страна.’’  </a:t>
            </a:r>
            <a:endParaRPr lang="en-US" sz="1400" dirty="0"/>
          </a:p>
        </p:txBody>
      </p:sp>
      <p:pic>
        <p:nvPicPr>
          <p:cNvPr id="7174" name="Picture 6" descr="C:\Users\Malecki\Documents\labudow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96277" y="285728"/>
            <a:ext cx="1047723" cy="785793"/>
          </a:xfrm>
          <a:prstGeom prst="rect">
            <a:avLst/>
          </a:prstGeom>
          <a:noFill/>
        </p:spPr>
      </p:pic>
      <p:sp>
        <p:nvSpPr>
          <p:cNvPr id="12" name="Cloud Callout 11"/>
          <p:cNvSpPr/>
          <p:nvPr/>
        </p:nvSpPr>
        <p:spPr>
          <a:xfrm>
            <a:off x="7929554" y="1428736"/>
            <a:ext cx="1214446" cy="1041276"/>
          </a:xfrm>
          <a:prstGeom prst="cloudCallout">
            <a:avLst/>
          </a:prstGeom>
          <a:solidFill>
            <a:schemeClr val="lt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rtlCol="0" anchor="ctr">
            <a:normAutofit fontScale="85000" lnSpcReduction="10000"/>
          </a:bodyPr>
          <a:lstStyle/>
          <a:p>
            <a:pPr algn="ctr"/>
            <a:r>
              <a:rPr lang="sr-Cyrl-RS"/>
              <a:t>Бајка о лабуду</a:t>
            </a:r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286116" y="0"/>
            <a:ext cx="16849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/>
              <a:t>Десанка Максимовић</a:t>
            </a:r>
            <a:endParaRPr lang="en-US" sz="2000"/>
          </a:p>
        </p:txBody>
      </p:sp>
      <p:pic>
        <p:nvPicPr>
          <p:cNvPr id="1026" name="Picture 2" descr="C:\Users\Malecki\Documents\winter_wonderlan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3723138"/>
            <a:ext cx="1524696" cy="1133993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1" y="5000636"/>
            <a:ext cx="21431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400" dirty="0"/>
              <a:t>‘’Насликаћу борове</a:t>
            </a:r>
          </a:p>
          <a:p>
            <a:r>
              <a:rPr lang="sr-Cyrl-RS" sz="1400" dirty="0"/>
              <a:t>сребром оковане</a:t>
            </a:r>
          </a:p>
          <a:p>
            <a:r>
              <a:rPr lang="sr-Cyrl-RS" sz="1400" dirty="0"/>
              <a:t>и сребрне дворове</a:t>
            </a:r>
          </a:p>
          <a:p>
            <a:r>
              <a:rPr lang="sr-Cyrl-RS" sz="1400" dirty="0"/>
              <a:t>и сребрне гране...’’</a:t>
            </a:r>
            <a:endParaRPr lang="en-US" sz="1400" dirty="0"/>
          </a:p>
        </p:txBody>
      </p:sp>
      <p:pic>
        <p:nvPicPr>
          <p:cNvPr id="1028" name="Picture 4" descr="C:\Users\Malecki\Documents\zecevi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58082" y="3214686"/>
            <a:ext cx="1359030" cy="11382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build="allAtOnce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r-Cyrl-RS" dirty="0"/>
              <a:t>Правила рада у групи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857364"/>
            <a:ext cx="8229600" cy="4389120"/>
          </a:xfrm>
        </p:spPr>
        <p:txBody>
          <a:bodyPr>
            <a:normAutofit lnSpcReduction="10000"/>
          </a:bodyPr>
          <a:lstStyle/>
          <a:p>
            <a:r>
              <a:rPr lang="sr-Cyrl-RS" dirty="0" err="1"/>
              <a:t>с</a:t>
            </a:r>
            <a:r>
              <a:rPr lang="en-US" dirty="0" err="1"/>
              <a:t>вака</a:t>
            </a:r>
            <a:r>
              <a:rPr lang="en-US" dirty="0"/>
              <a:t> </a:t>
            </a:r>
            <a:r>
              <a:rPr lang="en-US" dirty="0" err="1"/>
              <a:t>група</a:t>
            </a:r>
            <a:r>
              <a:rPr lang="sr-Cyrl-RS" dirty="0"/>
              <a:t> треба да</a:t>
            </a:r>
            <a:r>
              <a:rPr lang="en-US" dirty="0"/>
              <a:t> </a:t>
            </a:r>
            <a:r>
              <a:rPr lang="en-US" dirty="0" err="1"/>
              <a:t>изабере</a:t>
            </a:r>
            <a:r>
              <a:rPr lang="en-US" dirty="0"/>
              <a:t> </a:t>
            </a:r>
            <a:r>
              <a:rPr lang="en-US" dirty="0" err="1"/>
              <a:t>себи</a:t>
            </a:r>
            <a:r>
              <a:rPr lang="en-US" dirty="0"/>
              <a:t> </a:t>
            </a:r>
            <a:r>
              <a:rPr lang="en-US" dirty="0" err="1"/>
              <a:t>помагача</a:t>
            </a:r>
            <a:r>
              <a:rPr lang="en-US" dirty="0"/>
              <a:t>, </a:t>
            </a:r>
            <a:r>
              <a:rPr lang="en-US" dirty="0" err="1"/>
              <a:t>тј</a:t>
            </a:r>
            <a:r>
              <a:rPr lang="en-US" dirty="0"/>
              <a:t>.  </a:t>
            </a:r>
            <a:r>
              <a:rPr lang="en-US" dirty="0" err="1"/>
              <a:t>наставника</a:t>
            </a:r>
            <a:r>
              <a:rPr lang="en-US" dirty="0"/>
              <a:t> </a:t>
            </a:r>
            <a:r>
              <a:rPr lang="en-US" dirty="0" err="1"/>
              <a:t>који</a:t>
            </a:r>
            <a:r>
              <a:rPr lang="en-US" dirty="0"/>
              <a:t> </a:t>
            </a:r>
            <a:r>
              <a:rPr lang="en-US" dirty="0" err="1"/>
              <a:t>присуствује</a:t>
            </a:r>
            <a:r>
              <a:rPr lang="en-US" dirty="0"/>
              <a:t> </a:t>
            </a:r>
            <a:r>
              <a:rPr lang="en-US" dirty="0" err="1"/>
              <a:t>часу</a:t>
            </a:r>
            <a:r>
              <a:rPr lang="en-US" dirty="0"/>
              <a:t>.</a:t>
            </a:r>
            <a:endParaRPr lang="sr-Cyrl-RS" dirty="0"/>
          </a:p>
          <a:p>
            <a:r>
              <a:rPr lang="sr-Cyrl-RS" dirty="0"/>
              <a:t>сваки члан групе треба да да свој допринос у раду</a:t>
            </a:r>
          </a:p>
          <a:p>
            <a:r>
              <a:rPr lang="en-US" dirty="0" err="1"/>
              <a:t>сарадњу</a:t>
            </a:r>
            <a:r>
              <a:rPr lang="en-US" dirty="0"/>
              <a:t> </a:t>
            </a:r>
            <a:r>
              <a:rPr lang="sr-Cyrl-RS" dirty="0"/>
              <a:t>и активност сваког члана </a:t>
            </a:r>
            <a:r>
              <a:rPr lang="en-US" dirty="0" err="1"/>
              <a:t>груп</a:t>
            </a:r>
            <a:r>
              <a:rPr lang="sr-Cyrl-RS" dirty="0"/>
              <a:t>е </a:t>
            </a:r>
            <a:r>
              <a:rPr lang="en-US" dirty="0" err="1"/>
              <a:t>ће</a:t>
            </a:r>
            <a:r>
              <a:rPr lang="en-US" dirty="0"/>
              <a:t> </a:t>
            </a:r>
            <a:r>
              <a:rPr lang="en-US" dirty="0" err="1"/>
              <a:t>пратити</a:t>
            </a:r>
            <a:r>
              <a:rPr lang="en-US" dirty="0"/>
              <a:t> </a:t>
            </a:r>
            <a:r>
              <a:rPr lang="sr-Cyrl-RS" dirty="0"/>
              <a:t> и оцењивати </a:t>
            </a:r>
            <a:r>
              <a:rPr lang="en-US" dirty="0" err="1"/>
              <a:t>помагачи</a:t>
            </a:r>
            <a:r>
              <a:rPr lang="en-US" dirty="0"/>
              <a:t>.</a:t>
            </a:r>
            <a:endParaRPr lang="sr-Cyrl-RS" dirty="0"/>
          </a:p>
          <a:p>
            <a:r>
              <a:rPr lang="sr-Cyrl-RS" dirty="0"/>
              <a:t>нека свако изнесе своје мишљење , договарајте се, изаберите најбоље решење, у раду: има смеха, али не и подсмеха, будите тихи </a:t>
            </a:r>
          </a:p>
          <a:p>
            <a:r>
              <a:rPr lang="sr-Cyrl-RS" dirty="0"/>
              <a:t>договорите се ко ће да извештава</a:t>
            </a:r>
          </a:p>
          <a:p>
            <a:pPr lvl="0"/>
            <a:r>
              <a:rPr lang="sr-Cyrl-RS" dirty="0" err="1"/>
              <a:t>р</a:t>
            </a:r>
            <a:r>
              <a:rPr lang="en-US" dirty="0" err="1"/>
              <a:t>ад</a:t>
            </a:r>
            <a:r>
              <a:rPr lang="en-US" dirty="0"/>
              <a:t> у </a:t>
            </a:r>
            <a:r>
              <a:rPr lang="en-US" dirty="0" err="1"/>
              <a:t>груп</a:t>
            </a:r>
            <a:r>
              <a:rPr lang="sr-Cyrl-RS" dirty="0"/>
              <a:t>и траје </a:t>
            </a:r>
            <a:r>
              <a:rPr lang="en-US" dirty="0"/>
              <a:t> 20 </a:t>
            </a:r>
            <a:r>
              <a:rPr lang="en-US" dirty="0" err="1"/>
              <a:t>минута</a:t>
            </a:r>
            <a:endParaRPr lang="en-US" dirty="0"/>
          </a:p>
          <a:p>
            <a:endParaRPr lang="sr-Cyrl-RS" dirty="0"/>
          </a:p>
          <a:p>
            <a:pPr>
              <a:buNone/>
            </a:pPr>
            <a:endParaRPr lang="sr-Cyrl-RS" dirty="0"/>
          </a:p>
          <a:p>
            <a:endParaRPr lang="sr-Cyrl-RS" dirty="0"/>
          </a:p>
          <a:p>
            <a:endParaRPr lang="sr-Cyrl-RS" dirty="0"/>
          </a:p>
          <a:p>
            <a:endParaRPr lang="sr-Cyrl-R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/>
              <a:t>Прва</a:t>
            </a:r>
            <a:r>
              <a:rPr lang="en-US" b="1" dirty="0"/>
              <a:t> </a:t>
            </a:r>
            <a:r>
              <a:rPr lang="en-US" b="1" dirty="0" err="1"/>
              <a:t>група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/>
              <a:t>Има</a:t>
            </a:r>
            <a:r>
              <a:rPr lang="en-US" dirty="0"/>
              <a:t> </a:t>
            </a:r>
            <a:r>
              <a:rPr lang="en-US" dirty="0" err="1"/>
              <a:t>задатак</a:t>
            </a:r>
            <a:r>
              <a:rPr lang="en-US" dirty="0"/>
              <a:t> </a:t>
            </a:r>
            <a:r>
              <a:rPr lang="en-US" dirty="0" err="1"/>
              <a:t>да</a:t>
            </a:r>
            <a:r>
              <a:rPr lang="en-US" dirty="0"/>
              <a:t>:</a:t>
            </a:r>
          </a:p>
          <a:p>
            <a:pPr lvl="0"/>
            <a:r>
              <a:rPr lang="en-US" dirty="0" err="1"/>
              <a:t>прочита</a:t>
            </a:r>
            <a:r>
              <a:rPr lang="en-US" dirty="0"/>
              <a:t>  </a:t>
            </a:r>
            <a:r>
              <a:rPr lang="en-US" dirty="0" err="1"/>
              <a:t>сваку</a:t>
            </a:r>
            <a:r>
              <a:rPr lang="en-US" dirty="0"/>
              <a:t> </a:t>
            </a:r>
            <a:r>
              <a:rPr lang="en-US" dirty="0" err="1"/>
              <a:t>обележену</a:t>
            </a:r>
            <a:r>
              <a:rPr lang="en-US" dirty="0"/>
              <a:t> </a:t>
            </a:r>
            <a:r>
              <a:rPr lang="en-US" dirty="0" err="1"/>
              <a:t>целину</a:t>
            </a:r>
            <a:r>
              <a:rPr lang="en-US" dirty="0"/>
              <a:t> у </a:t>
            </a:r>
            <a:r>
              <a:rPr lang="en-US" dirty="0" err="1"/>
              <a:t>тексту</a:t>
            </a:r>
            <a:endParaRPr lang="en-US" dirty="0"/>
          </a:p>
          <a:p>
            <a:pPr lvl="0"/>
            <a:r>
              <a:rPr lang="en-US" dirty="0" err="1"/>
              <a:t>свакој</a:t>
            </a:r>
            <a:r>
              <a:rPr lang="en-US" dirty="0"/>
              <a:t> </a:t>
            </a:r>
            <a:r>
              <a:rPr lang="en-US" dirty="0" err="1"/>
              <a:t>целини</a:t>
            </a:r>
            <a:r>
              <a:rPr lang="en-US" dirty="0"/>
              <a:t> </a:t>
            </a:r>
            <a:r>
              <a:rPr lang="en-US" dirty="0" err="1"/>
              <a:t>да</a:t>
            </a:r>
            <a:r>
              <a:rPr lang="en-US" dirty="0"/>
              <a:t> </a:t>
            </a:r>
            <a:r>
              <a:rPr lang="en-US" dirty="0" err="1"/>
              <a:t>наслов</a:t>
            </a:r>
            <a:endParaRPr lang="en-US" dirty="0"/>
          </a:p>
          <a:p>
            <a:pPr lvl="0"/>
            <a:r>
              <a:rPr lang="en-US" dirty="0" err="1"/>
              <a:t>представи</a:t>
            </a:r>
            <a:r>
              <a:rPr lang="en-US" dirty="0"/>
              <a:t> </a:t>
            </a:r>
            <a:r>
              <a:rPr lang="en-US" dirty="0" err="1"/>
              <a:t>свој</a:t>
            </a:r>
            <a:r>
              <a:rPr lang="en-US" dirty="0"/>
              <a:t> </a:t>
            </a:r>
            <a:r>
              <a:rPr lang="en-US" dirty="0" err="1"/>
              <a:t>задатак</a:t>
            </a:r>
            <a:r>
              <a:rPr lang="en-US" dirty="0"/>
              <a:t> </a:t>
            </a:r>
            <a:r>
              <a:rPr lang="en-US" dirty="0" err="1"/>
              <a:t>кроз</a:t>
            </a:r>
            <a:r>
              <a:rPr lang="en-US" dirty="0"/>
              <a:t> </a:t>
            </a:r>
            <a:r>
              <a:rPr lang="en-US" dirty="0" err="1"/>
              <a:t>мапу</a:t>
            </a:r>
            <a:r>
              <a:rPr lang="en-US" dirty="0"/>
              <a:t> </a:t>
            </a:r>
            <a:r>
              <a:rPr lang="en-US" dirty="0" err="1"/>
              <a:t>ума</a:t>
            </a:r>
            <a:endParaRPr lang="sr-Cyrl-RS" dirty="0"/>
          </a:p>
          <a:p>
            <a:pPr lvl="0"/>
            <a:endParaRPr lang="sr-Cyrl-RS" dirty="0"/>
          </a:p>
          <a:p>
            <a:pPr>
              <a:buNone/>
            </a:pPr>
            <a:r>
              <a:rPr lang="sr-Cyrl-RS" dirty="0"/>
              <a:t>Уколико вам је нека реч непозната, прочитајте њено  значење .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Друга група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err="1"/>
              <a:t>Има</a:t>
            </a:r>
            <a:r>
              <a:rPr lang="en-US" dirty="0"/>
              <a:t> </a:t>
            </a:r>
            <a:r>
              <a:rPr lang="en-US" dirty="0" err="1"/>
              <a:t>задатак</a:t>
            </a:r>
            <a:r>
              <a:rPr lang="en-US" dirty="0"/>
              <a:t> </a:t>
            </a:r>
            <a:r>
              <a:rPr lang="en-US" dirty="0" err="1"/>
              <a:t>да</a:t>
            </a:r>
            <a:r>
              <a:rPr lang="en-US" dirty="0"/>
              <a:t>:</a:t>
            </a:r>
          </a:p>
          <a:p>
            <a:pPr lvl="0"/>
            <a:r>
              <a:rPr lang="en-US" dirty="0" err="1"/>
              <a:t>одреди</a:t>
            </a:r>
            <a:r>
              <a:rPr lang="en-US" dirty="0"/>
              <a:t> </a:t>
            </a:r>
            <a:r>
              <a:rPr lang="en-US" dirty="0" err="1"/>
              <a:t>ко</a:t>
            </a:r>
            <a:r>
              <a:rPr lang="en-US" dirty="0"/>
              <a:t> </a:t>
            </a:r>
            <a:r>
              <a:rPr lang="en-US" dirty="0" err="1"/>
              <a:t>је</a:t>
            </a:r>
            <a:r>
              <a:rPr lang="en-US" dirty="0"/>
              <a:t> </a:t>
            </a:r>
            <a:r>
              <a:rPr lang="en-US" dirty="0" err="1"/>
              <a:t>главни</a:t>
            </a:r>
            <a:r>
              <a:rPr lang="en-US" dirty="0"/>
              <a:t> </a:t>
            </a:r>
            <a:r>
              <a:rPr lang="en-US" dirty="0" err="1"/>
              <a:t>лик</a:t>
            </a:r>
            <a:r>
              <a:rPr lang="en-US" dirty="0"/>
              <a:t> у </a:t>
            </a:r>
            <a:r>
              <a:rPr lang="en-US" dirty="0" err="1"/>
              <a:t>тексту</a:t>
            </a:r>
            <a:endParaRPr lang="en-US" dirty="0"/>
          </a:p>
          <a:p>
            <a:pPr lvl="0"/>
            <a:r>
              <a:rPr lang="en-US" dirty="0" err="1"/>
              <a:t>одреди</a:t>
            </a:r>
            <a:r>
              <a:rPr lang="en-US" dirty="0"/>
              <a:t> о </a:t>
            </a:r>
            <a:r>
              <a:rPr lang="en-US" dirty="0" err="1"/>
              <a:t>којим</a:t>
            </a:r>
            <a:r>
              <a:rPr lang="en-US" dirty="0"/>
              <a:t>  </a:t>
            </a:r>
            <a:r>
              <a:rPr lang="en-US" dirty="0" err="1"/>
              <a:t>особинама</a:t>
            </a:r>
            <a:r>
              <a:rPr lang="en-US" dirty="0"/>
              <a:t>  </a:t>
            </a:r>
            <a:r>
              <a:rPr lang="en-US" dirty="0" err="1"/>
              <a:t>главног</a:t>
            </a:r>
            <a:r>
              <a:rPr lang="en-US" dirty="0"/>
              <a:t> </a:t>
            </a:r>
            <a:r>
              <a:rPr lang="en-US" dirty="0" err="1"/>
              <a:t>лика</a:t>
            </a:r>
            <a:r>
              <a:rPr lang="en-US" dirty="0"/>
              <a:t> </a:t>
            </a:r>
            <a:r>
              <a:rPr lang="sr-Cyrl-RS" dirty="0"/>
              <a:t>( какав је) </a:t>
            </a:r>
            <a:r>
              <a:rPr lang="en-US" dirty="0" err="1"/>
              <a:t>говори</a:t>
            </a:r>
            <a:r>
              <a:rPr lang="en-US" dirty="0"/>
              <a:t> </a:t>
            </a:r>
            <a:r>
              <a:rPr lang="en-US" dirty="0" err="1"/>
              <a:t>подвучени</a:t>
            </a:r>
            <a:r>
              <a:rPr lang="en-US" dirty="0"/>
              <a:t> </a:t>
            </a:r>
            <a:r>
              <a:rPr lang="en-US" dirty="0" err="1"/>
              <a:t>део</a:t>
            </a:r>
            <a:r>
              <a:rPr lang="en-US" dirty="0"/>
              <a:t> </a:t>
            </a:r>
            <a:r>
              <a:rPr lang="en-US" dirty="0" err="1"/>
              <a:t>текста</a:t>
            </a:r>
            <a:r>
              <a:rPr lang="en-US" dirty="0"/>
              <a:t> у </a:t>
            </a:r>
            <a:r>
              <a:rPr lang="en-US" dirty="0" err="1"/>
              <a:t>шестој</a:t>
            </a:r>
            <a:r>
              <a:rPr lang="en-US" dirty="0"/>
              <a:t> </a:t>
            </a:r>
            <a:r>
              <a:rPr lang="en-US" dirty="0" err="1"/>
              <a:t>целини</a:t>
            </a:r>
            <a:endParaRPr lang="sr-Cyrl-RS" dirty="0"/>
          </a:p>
          <a:p>
            <a:r>
              <a:rPr lang="sr-Cyrl-RS" dirty="0"/>
              <a:t>пронађе још особина главног лика</a:t>
            </a:r>
          </a:p>
          <a:p>
            <a:pPr lvl="0"/>
            <a:r>
              <a:rPr lang="sr-Cyrl-RS" dirty="0"/>
              <a:t>рангира </a:t>
            </a:r>
            <a:r>
              <a:rPr lang="en-US" dirty="0" err="1"/>
              <a:t>особине</a:t>
            </a:r>
            <a:r>
              <a:rPr lang="en-US" dirty="0"/>
              <a:t> </a:t>
            </a:r>
            <a:r>
              <a:rPr lang="en-US" dirty="0" err="1"/>
              <a:t>главног</a:t>
            </a:r>
            <a:r>
              <a:rPr lang="en-US" dirty="0"/>
              <a:t> </a:t>
            </a:r>
            <a:r>
              <a:rPr lang="en-US" dirty="0" err="1"/>
              <a:t>лика</a:t>
            </a:r>
            <a:r>
              <a:rPr lang="sr-Cyrl-RS" dirty="0"/>
              <a:t>,  тако да на првом месту буде особина </a:t>
            </a:r>
            <a:r>
              <a:rPr lang="sr-Cyrl-RS"/>
              <a:t>која је, </a:t>
            </a:r>
            <a:r>
              <a:rPr lang="en-US" dirty="0" err="1"/>
              <a:t>вама</a:t>
            </a:r>
            <a:r>
              <a:rPr lang="en-US" dirty="0"/>
              <a:t> </a:t>
            </a:r>
            <a:r>
              <a:rPr lang="en-US" dirty="0" err="1"/>
              <a:t>најбитниј</a:t>
            </a:r>
            <a:r>
              <a:rPr lang="sr-Cyrl-RS" dirty="0"/>
              <a:t>а</a:t>
            </a:r>
            <a:r>
              <a:rPr lang="en-US" dirty="0"/>
              <a:t> у </a:t>
            </a:r>
            <a:r>
              <a:rPr lang="en-US" dirty="0" err="1"/>
              <a:t>животу</a:t>
            </a:r>
            <a:r>
              <a:rPr lang="en-US" dirty="0"/>
              <a:t> </a:t>
            </a:r>
          </a:p>
          <a:p>
            <a:pPr lvl="0"/>
            <a:r>
              <a:rPr lang="sr-Cyrl-RS" dirty="0"/>
              <a:t>пронађе и опише ситуацију или проблем у школи у којој сте применили прву особину, како бисте решили ситуацију или проблем</a:t>
            </a:r>
            <a:endParaRPr lang="en-US" dirty="0"/>
          </a:p>
          <a:p>
            <a:pPr>
              <a:buNone/>
            </a:pPr>
            <a:r>
              <a:rPr lang="sr-Cyrl-RS" dirty="0"/>
              <a:t>Уколико вам је нека реч непозната, прочитајте њено  значење .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/>
          <a:lstStyle/>
          <a:p>
            <a:r>
              <a:rPr lang="sr-Cyrl-RS" dirty="0"/>
              <a:t>Трећа група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57298"/>
            <a:ext cx="9144000" cy="5500702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en-US" sz="9600" dirty="0" err="1"/>
              <a:t>Има</a:t>
            </a:r>
            <a:r>
              <a:rPr lang="en-US" sz="9600" dirty="0"/>
              <a:t> </a:t>
            </a:r>
            <a:r>
              <a:rPr lang="en-US" sz="9600" dirty="0" err="1"/>
              <a:t>задатак</a:t>
            </a:r>
            <a:r>
              <a:rPr lang="en-US" sz="9600" dirty="0"/>
              <a:t> </a:t>
            </a:r>
            <a:r>
              <a:rPr lang="en-US" sz="9600" dirty="0" err="1"/>
              <a:t>да</a:t>
            </a:r>
            <a:r>
              <a:rPr lang="en-US" sz="9600" dirty="0"/>
              <a:t>: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en-US" sz="9600" dirty="0" err="1"/>
              <a:t>одред</a:t>
            </a:r>
            <a:r>
              <a:rPr lang="sr-Cyrl-RS" sz="9600" dirty="0"/>
              <a:t>и</a:t>
            </a:r>
            <a:r>
              <a:rPr lang="en-US" sz="9600" dirty="0"/>
              <a:t> </a:t>
            </a:r>
            <a:r>
              <a:rPr lang="en-US" sz="9600" dirty="0" err="1"/>
              <a:t>споредне</a:t>
            </a:r>
            <a:r>
              <a:rPr lang="en-US" sz="9600" dirty="0"/>
              <a:t> </a:t>
            </a:r>
            <a:r>
              <a:rPr lang="en-US" sz="9600" dirty="0" err="1"/>
              <a:t>ликове</a:t>
            </a:r>
            <a:r>
              <a:rPr lang="en-US" sz="9600" dirty="0"/>
              <a:t> у </a:t>
            </a:r>
            <a:r>
              <a:rPr lang="en-US" sz="9600" dirty="0" err="1"/>
              <a:t>тексту</a:t>
            </a:r>
            <a:endParaRPr lang="en-US" sz="9600" dirty="0"/>
          </a:p>
          <a:p>
            <a:pPr marL="342900" lvl="0" indent="-342900">
              <a:buFont typeface="Arial" pitchFamily="34" charset="0"/>
              <a:buChar char="•"/>
            </a:pPr>
            <a:r>
              <a:rPr lang="en-US" sz="9600" dirty="0" err="1"/>
              <a:t>помоћу</a:t>
            </a:r>
            <a:r>
              <a:rPr lang="en-US" sz="9600" dirty="0"/>
              <a:t> </a:t>
            </a:r>
            <a:r>
              <a:rPr lang="en-US" sz="9600" dirty="0" err="1"/>
              <a:t>подвучених</a:t>
            </a:r>
            <a:r>
              <a:rPr lang="en-US" sz="9600" dirty="0"/>
              <a:t> </a:t>
            </a:r>
            <a:r>
              <a:rPr lang="en-US" sz="9600" dirty="0" err="1"/>
              <a:t>делова</a:t>
            </a:r>
            <a:r>
              <a:rPr lang="en-US" sz="9600" dirty="0"/>
              <a:t>  </a:t>
            </a:r>
            <a:r>
              <a:rPr lang="en-US" sz="9600" dirty="0" err="1"/>
              <a:t>реченица</a:t>
            </a:r>
            <a:r>
              <a:rPr lang="en-US" sz="9600" dirty="0"/>
              <a:t> </a:t>
            </a:r>
            <a:r>
              <a:rPr lang="en-US" sz="9600" dirty="0" err="1"/>
              <a:t>из</a:t>
            </a:r>
            <a:r>
              <a:rPr lang="en-US" sz="9600" dirty="0"/>
              <a:t> </a:t>
            </a:r>
            <a:r>
              <a:rPr lang="en-US" sz="9600" dirty="0" err="1"/>
              <a:t>текста</a:t>
            </a:r>
            <a:r>
              <a:rPr lang="en-US" sz="9600" dirty="0"/>
              <a:t>, </a:t>
            </a:r>
            <a:r>
              <a:rPr lang="en-US" sz="9600" dirty="0" err="1"/>
              <a:t>одред</a:t>
            </a:r>
            <a:r>
              <a:rPr lang="sr-Cyrl-RS" sz="9600" dirty="0"/>
              <a:t>и</a:t>
            </a:r>
            <a:r>
              <a:rPr lang="en-US" sz="9600" dirty="0"/>
              <a:t> </a:t>
            </a:r>
            <a:r>
              <a:rPr lang="en-US" sz="9600" dirty="0" err="1"/>
              <a:t>какви</a:t>
            </a:r>
            <a:r>
              <a:rPr lang="en-US" sz="9600" dirty="0"/>
              <a:t> </a:t>
            </a:r>
            <a:r>
              <a:rPr lang="en-US" sz="9600" dirty="0" err="1"/>
              <a:t>су</a:t>
            </a:r>
            <a:r>
              <a:rPr lang="en-US" sz="9600" dirty="0"/>
              <a:t> </a:t>
            </a:r>
            <a:r>
              <a:rPr lang="en-US" sz="9600" dirty="0" err="1"/>
              <a:t>споредни</a:t>
            </a:r>
            <a:r>
              <a:rPr lang="en-US" sz="9600" dirty="0"/>
              <a:t> </a:t>
            </a:r>
            <a:r>
              <a:rPr lang="en-US" sz="9600" dirty="0" err="1"/>
              <a:t>ликови</a:t>
            </a:r>
            <a:r>
              <a:rPr lang="en-US" sz="9600" dirty="0"/>
              <a:t>, </a:t>
            </a:r>
            <a:r>
              <a:rPr lang="en-US" sz="9600" dirty="0" err="1"/>
              <a:t>до</a:t>
            </a:r>
            <a:r>
              <a:rPr lang="en-US" sz="9600" dirty="0"/>
              <a:t> </a:t>
            </a:r>
            <a:r>
              <a:rPr lang="en-US" sz="9600" dirty="0" err="1"/>
              <a:t>чега</a:t>
            </a:r>
            <a:r>
              <a:rPr lang="en-US" sz="9600" dirty="0"/>
              <a:t> </a:t>
            </a:r>
            <a:r>
              <a:rPr lang="en-US" sz="9600" dirty="0" err="1"/>
              <a:t>им</a:t>
            </a:r>
            <a:r>
              <a:rPr lang="en-US" sz="9600" dirty="0"/>
              <a:t> </a:t>
            </a:r>
            <a:r>
              <a:rPr lang="en-US" sz="9600" dirty="0" err="1"/>
              <a:t>је</a:t>
            </a:r>
            <a:r>
              <a:rPr lang="en-US" sz="9600" dirty="0"/>
              <a:t> </a:t>
            </a:r>
            <a:r>
              <a:rPr lang="en-US" sz="9600" dirty="0" err="1"/>
              <a:t>стало</a:t>
            </a:r>
            <a:endParaRPr lang="en-US" sz="9600" dirty="0"/>
          </a:p>
          <a:p>
            <a:pPr>
              <a:buNone/>
            </a:pPr>
            <a:r>
              <a:rPr lang="sr-Cyrl-RS" sz="9600" dirty="0"/>
              <a:t>       ‘’ </a:t>
            </a:r>
            <a:r>
              <a:rPr lang="en-US" sz="9600" dirty="0"/>
              <a:t>...</a:t>
            </a:r>
            <a:r>
              <a:rPr lang="en-US" sz="9600" dirty="0" err="1"/>
              <a:t>па</a:t>
            </a:r>
            <a:r>
              <a:rPr lang="en-US" sz="9600" dirty="0"/>
              <a:t> </a:t>
            </a:r>
            <a:r>
              <a:rPr lang="en-US" sz="9600" dirty="0" err="1"/>
              <a:t>те</a:t>
            </a:r>
            <a:r>
              <a:rPr lang="en-US" sz="9600" dirty="0"/>
              <a:t> </a:t>
            </a:r>
            <a:r>
              <a:rPr lang="en-US" sz="9600" dirty="0" err="1"/>
              <a:t>молим</a:t>
            </a:r>
            <a:r>
              <a:rPr lang="en-US" sz="9600" dirty="0"/>
              <a:t> </a:t>
            </a:r>
            <a:r>
              <a:rPr lang="en-US" sz="9600" dirty="0" err="1"/>
              <a:t>да</a:t>
            </a:r>
            <a:r>
              <a:rPr lang="en-US" sz="9600" dirty="0"/>
              <a:t> </a:t>
            </a:r>
            <a:r>
              <a:rPr lang="en-US" sz="9600" dirty="0" err="1"/>
              <a:t>ми</a:t>
            </a:r>
            <a:r>
              <a:rPr lang="en-US" sz="9600" dirty="0"/>
              <a:t> </a:t>
            </a:r>
            <a:r>
              <a:rPr lang="en-US" sz="9600" dirty="0" err="1"/>
              <a:t>сашијеш</a:t>
            </a:r>
            <a:r>
              <a:rPr lang="en-US" sz="9600" dirty="0"/>
              <a:t> </a:t>
            </a:r>
            <a:r>
              <a:rPr lang="en-US" sz="9600" dirty="0" err="1"/>
              <a:t>хаљину</a:t>
            </a:r>
            <a:r>
              <a:rPr lang="en-US" sz="9600" dirty="0"/>
              <a:t>, </a:t>
            </a:r>
            <a:r>
              <a:rPr lang="en-US" sz="9600" u="sng" dirty="0" err="1"/>
              <a:t>лепшу</a:t>
            </a:r>
            <a:r>
              <a:rPr lang="en-US" sz="9600" u="sng" dirty="0"/>
              <a:t> </a:t>
            </a:r>
            <a:r>
              <a:rPr lang="en-US" sz="9600" u="sng" dirty="0" err="1"/>
              <a:t>него</a:t>
            </a:r>
            <a:r>
              <a:rPr lang="en-US" sz="9600" u="sng" dirty="0"/>
              <a:t> </a:t>
            </a:r>
            <a:r>
              <a:rPr lang="en-US" sz="9600" u="sng" dirty="0" err="1"/>
              <a:t>иједну</a:t>
            </a:r>
            <a:r>
              <a:rPr lang="en-US" sz="9600" u="sng" dirty="0"/>
              <a:t> </a:t>
            </a:r>
            <a:r>
              <a:rPr lang="sr-Cyrl-RS" sz="9600" u="sng" dirty="0"/>
              <a:t>              </a:t>
            </a:r>
            <a:r>
              <a:rPr lang="en-US" sz="9600" u="sng" dirty="0" err="1"/>
              <a:t>што</a:t>
            </a:r>
            <a:r>
              <a:rPr lang="en-US" sz="9600" u="sng" dirty="0"/>
              <a:t> </a:t>
            </a:r>
            <a:r>
              <a:rPr lang="en-US" sz="9600" u="sng" dirty="0" err="1"/>
              <a:t>си</a:t>
            </a:r>
            <a:r>
              <a:rPr lang="en-US" sz="9600" u="sng" dirty="0"/>
              <a:t> </a:t>
            </a:r>
            <a:r>
              <a:rPr lang="en-US" sz="9600" u="sng" dirty="0" err="1"/>
              <a:t>до</a:t>
            </a:r>
            <a:r>
              <a:rPr lang="en-US" sz="9600" u="sng" dirty="0"/>
              <a:t> </a:t>
            </a:r>
            <a:r>
              <a:rPr lang="en-US" sz="9600" u="sng" dirty="0" err="1"/>
              <a:t>сада</a:t>
            </a:r>
            <a:r>
              <a:rPr lang="en-US" sz="9600" u="sng" dirty="0"/>
              <a:t> </a:t>
            </a:r>
            <a:r>
              <a:rPr lang="en-US" sz="9600" u="sng" dirty="0" err="1"/>
              <a:t>шио</a:t>
            </a:r>
            <a:r>
              <a:rPr lang="en-US" sz="9600" dirty="0"/>
              <a:t>...''</a:t>
            </a:r>
          </a:p>
          <a:p>
            <a:pPr>
              <a:buNone/>
            </a:pPr>
            <a:r>
              <a:rPr lang="sr-Cyrl-RS" sz="9600" dirty="0"/>
              <a:t>    </a:t>
            </a:r>
            <a:r>
              <a:rPr lang="en-US" sz="9600" dirty="0"/>
              <a:t>''... </a:t>
            </a:r>
            <a:r>
              <a:rPr lang="en-US" sz="9600" dirty="0" err="1"/>
              <a:t>Драги</a:t>
            </a:r>
            <a:r>
              <a:rPr lang="en-US" sz="9600" dirty="0"/>
              <a:t> </a:t>
            </a:r>
            <a:r>
              <a:rPr lang="en-US" sz="9600" dirty="0" err="1"/>
              <a:t>Рачићу</a:t>
            </a:r>
            <a:r>
              <a:rPr lang="en-US" sz="9600" dirty="0"/>
              <a:t>, </a:t>
            </a:r>
            <a:r>
              <a:rPr lang="en-US" sz="9600" dirty="0" err="1"/>
              <a:t>сашиј</a:t>
            </a:r>
            <a:r>
              <a:rPr lang="en-US" sz="9600" dirty="0"/>
              <a:t> </a:t>
            </a:r>
            <a:r>
              <a:rPr lang="en-US" sz="9600" dirty="0" err="1"/>
              <a:t>ми</a:t>
            </a:r>
            <a:r>
              <a:rPr lang="en-US" sz="9600" dirty="0"/>
              <a:t> </a:t>
            </a:r>
            <a:r>
              <a:rPr lang="en-US" sz="9600" dirty="0" err="1"/>
              <a:t>хаљину</a:t>
            </a:r>
            <a:r>
              <a:rPr lang="en-US" sz="9600" dirty="0"/>
              <a:t> </a:t>
            </a:r>
            <a:r>
              <a:rPr lang="en-US" sz="9600" u="sng" dirty="0" err="1"/>
              <a:t>да</a:t>
            </a:r>
            <a:r>
              <a:rPr lang="en-US" sz="9600" u="sng" dirty="0"/>
              <a:t> </a:t>
            </a:r>
            <a:r>
              <a:rPr lang="en-US" sz="9600" u="sng" dirty="0" err="1"/>
              <a:t>буде</a:t>
            </a:r>
            <a:r>
              <a:rPr lang="en-US" sz="9600" u="sng" dirty="0"/>
              <a:t> </a:t>
            </a:r>
            <a:r>
              <a:rPr lang="en-US" sz="9600" u="sng" dirty="0" err="1"/>
              <a:t>лепша</a:t>
            </a:r>
            <a:r>
              <a:rPr lang="en-US" sz="9600" u="sng" dirty="0"/>
              <a:t> </a:t>
            </a:r>
            <a:r>
              <a:rPr lang="en-US" sz="9600" u="sng" dirty="0" err="1"/>
              <a:t>него</a:t>
            </a:r>
            <a:r>
              <a:rPr lang="en-US" sz="9600" u="sng" dirty="0"/>
              <a:t>  у </a:t>
            </a:r>
            <a:r>
              <a:rPr lang="en-US" sz="9600" u="sng" dirty="0" err="1"/>
              <a:t>осталих</a:t>
            </a:r>
            <a:r>
              <a:rPr lang="en-US" sz="9600" u="sng" dirty="0"/>
              <a:t> </a:t>
            </a:r>
            <a:r>
              <a:rPr lang="en-US" sz="9600" u="sng" dirty="0" err="1"/>
              <a:t>риба</a:t>
            </a:r>
            <a:r>
              <a:rPr lang="en-US" sz="9600" dirty="0"/>
              <a:t>...</a:t>
            </a:r>
            <a:r>
              <a:rPr lang="sr-Cyrl-RS" sz="9600" dirty="0"/>
              <a:t>’’</a:t>
            </a:r>
            <a:endParaRPr lang="en-US" sz="9600" dirty="0"/>
          </a:p>
          <a:p>
            <a:pPr>
              <a:buNone/>
            </a:pPr>
            <a:r>
              <a:rPr lang="sr-Cyrl-RS" sz="9600" dirty="0"/>
              <a:t>     ‘</a:t>
            </a:r>
            <a:r>
              <a:rPr lang="en-US" sz="9600" dirty="0"/>
              <a:t>'... </a:t>
            </a:r>
            <a:r>
              <a:rPr lang="en-US" sz="9600" dirty="0" err="1"/>
              <a:t>молим</a:t>
            </a:r>
            <a:r>
              <a:rPr lang="en-US" sz="9600" dirty="0"/>
              <a:t> </a:t>
            </a:r>
            <a:r>
              <a:rPr lang="en-US" sz="9600" dirty="0" err="1"/>
              <a:t>те</a:t>
            </a:r>
            <a:r>
              <a:rPr lang="en-US" sz="9600" dirty="0"/>
              <a:t> </a:t>
            </a:r>
            <a:r>
              <a:rPr lang="en-US" sz="9600" dirty="0" err="1"/>
              <a:t>да</a:t>
            </a:r>
            <a:r>
              <a:rPr lang="en-US" sz="9600" dirty="0"/>
              <a:t> </a:t>
            </a:r>
            <a:r>
              <a:rPr lang="en-US" sz="9600" dirty="0" err="1"/>
              <a:t>ми</a:t>
            </a:r>
            <a:r>
              <a:rPr lang="en-US" sz="9600" dirty="0"/>
              <a:t> </a:t>
            </a:r>
            <a:r>
              <a:rPr lang="en-US" sz="9600" dirty="0" err="1"/>
              <a:t>сашије</a:t>
            </a:r>
            <a:r>
              <a:rPr lang="sr-Cyrl-RS" sz="9600" dirty="0"/>
              <a:t>ш</a:t>
            </a:r>
            <a:r>
              <a:rPr lang="en-US" sz="9600" dirty="0"/>
              <a:t> </a:t>
            </a:r>
            <a:r>
              <a:rPr lang="en-US" sz="9600" dirty="0" err="1"/>
              <a:t>ново</a:t>
            </a:r>
            <a:r>
              <a:rPr lang="en-US" sz="9600" dirty="0"/>
              <a:t> </a:t>
            </a:r>
            <a:r>
              <a:rPr lang="en-US" sz="9600" dirty="0" err="1"/>
              <a:t>одело</a:t>
            </a:r>
            <a:r>
              <a:rPr lang="en-US" sz="9600" dirty="0"/>
              <a:t> </a:t>
            </a:r>
            <a:r>
              <a:rPr lang="en-US" sz="9600" dirty="0" err="1"/>
              <a:t>за</a:t>
            </a:r>
            <a:r>
              <a:rPr lang="en-US" sz="9600" dirty="0"/>
              <a:t> </a:t>
            </a:r>
            <a:r>
              <a:rPr lang="en-US" sz="9600" dirty="0" err="1"/>
              <a:t>забаву</a:t>
            </a:r>
            <a:r>
              <a:rPr lang="en-US" sz="9600" dirty="0"/>
              <a:t> , </a:t>
            </a:r>
            <a:r>
              <a:rPr lang="en-US" sz="9600" u="sng" dirty="0" err="1"/>
              <a:t>па</a:t>
            </a:r>
            <a:r>
              <a:rPr lang="en-US" sz="9600" u="sng" dirty="0"/>
              <a:t> </a:t>
            </a:r>
            <a:r>
              <a:rPr lang="en-US" sz="9600" u="sng" dirty="0" err="1"/>
              <a:t>ћу</a:t>
            </a:r>
            <a:r>
              <a:rPr lang="en-US" sz="9600" u="sng" dirty="0"/>
              <a:t> </a:t>
            </a:r>
            <a:r>
              <a:rPr lang="en-US" sz="9600" u="sng" dirty="0" err="1"/>
              <a:t>ти</a:t>
            </a:r>
            <a:r>
              <a:rPr lang="en-US" sz="9600" u="sng" dirty="0"/>
              <a:t> </a:t>
            </a:r>
            <a:r>
              <a:rPr lang="en-US" sz="9600" u="sng" dirty="0" err="1"/>
              <a:t>платити</a:t>
            </a:r>
            <a:r>
              <a:rPr lang="en-US" sz="9600" u="sng" dirty="0"/>
              <a:t> </a:t>
            </a:r>
            <a:r>
              <a:rPr lang="en-US" sz="9600" u="sng" dirty="0" err="1"/>
              <a:t>колико</a:t>
            </a:r>
            <a:r>
              <a:rPr lang="en-US" sz="9600" u="sng" dirty="0"/>
              <a:t> </a:t>
            </a:r>
            <a:r>
              <a:rPr lang="en-US" sz="9600" u="sng" dirty="0" err="1"/>
              <a:t>год</a:t>
            </a:r>
            <a:r>
              <a:rPr lang="en-US" sz="9600" u="sng" dirty="0"/>
              <a:t> </a:t>
            </a:r>
            <a:r>
              <a:rPr lang="en-US" sz="9600" u="sng" dirty="0" err="1"/>
              <a:t>затражиш</a:t>
            </a:r>
            <a:r>
              <a:rPr lang="en-US" sz="9600" u="sng" dirty="0"/>
              <a:t>...</a:t>
            </a:r>
            <a:r>
              <a:rPr lang="sr-Cyrl-RS" sz="9600" u="sng" dirty="0"/>
              <a:t>’’</a:t>
            </a:r>
            <a:endParaRPr lang="en-US" sz="9600" dirty="0"/>
          </a:p>
          <a:p>
            <a:pPr lvl="0">
              <a:buFont typeface="Arial" pitchFamily="34" charset="0"/>
              <a:buChar char="•"/>
            </a:pPr>
            <a:r>
              <a:rPr lang="sr-Cyrl-RS" sz="9600" dirty="0"/>
              <a:t>процени</a:t>
            </a:r>
            <a:r>
              <a:rPr lang="en-US" sz="9600" dirty="0"/>
              <a:t> </a:t>
            </a:r>
            <a:r>
              <a:rPr lang="sr-Cyrl-RS" sz="9600" dirty="0"/>
              <a:t>какво је </a:t>
            </a:r>
            <a:r>
              <a:rPr lang="en-US" sz="9600" dirty="0" err="1"/>
              <a:t>пријатељство</a:t>
            </a:r>
            <a:r>
              <a:rPr lang="en-US" sz="9600" dirty="0"/>
              <a:t> </a:t>
            </a:r>
            <a:r>
              <a:rPr lang="en-US" sz="9600" dirty="0" err="1"/>
              <a:t>између</a:t>
            </a:r>
            <a:r>
              <a:rPr lang="en-US" sz="9600" dirty="0"/>
              <a:t>  </a:t>
            </a:r>
            <a:r>
              <a:rPr lang="en-US" sz="9600" dirty="0" err="1"/>
              <a:t>споредних</a:t>
            </a:r>
            <a:r>
              <a:rPr lang="en-US" sz="9600" dirty="0"/>
              <a:t>  </a:t>
            </a:r>
            <a:r>
              <a:rPr lang="en-US" sz="9600" dirty="0" err="1"/>
              <a:t>ликова</a:t>
            </a:r>
            <a:r>
              <a:rPr lang="sr-Cyrl-RS" sz="9600" dirty="0"/>
              <a:t>?</a:t>
            </a:r>
            <a:r>
              <a:rPr lang="en-US" sz="9600" dirty="0"/>
              <a:t> </a:t>
            </a:r>
            <a:endParaRPr lang="sr-Cyrl-RS" sz="9600" dirty="0"/>
          </a:p>
          <a:p>
            <a:pPr lvl="0">
              <a:buFont typeface="Arial" pitchFamily="34" charset="0"/>
              <a:buChar char="•"/>
            </a:pPr>
            <a:r>
              <a:rPr lang="sr-Cyrl-RS" sz="9600" dirty="0"/>
              <a:t>наведе особине   `` доброг пријатеља``</a:t>
            </a:r>
            <a:endParaRPr lang="en-US" sz="9600" dirty="0"/>
          </a:p>
          <a:p>
            <a:pPr>
              <a:buNone/>
            </a:pPr>
            <a:r>
              <a:rPr lang="sr-Cyrl-RS" sz="8000" b="1" dirty="0"/>
              <a:t> </a:t>
            </a:r>
            <a:r>
              <a:rPr lang="sr-Cyrl-RS" sz="8000" dirty="0"/>
              <a:t> </a:t>
            </a:r>
            <a:r>
              <a:rPr lang="sr-Cyrl-RS" sz="9600" dirty="0"/>
              <a:t>Уколико вам је нека реч непозната, прочитајте њено  значење </a:t>
            </a:r>
            <a:endParaRPr lang="sr-Cyrl-RS" sz="9600" b="1" dirty="0"/>
          </a:p>
          <a:p>
            <a:pPr>
              <a:buNone/>
            </a:pPr>
            <a:r>
              <a:rPr lang="sr-Cyrl-RS" sz="8000" dirty="0"/>
              <a:t>.</a:t>
            </a:r>
            <a:endParaRPr lang="en-US" sz="80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Четврта група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Има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задатак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да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:</a:t>
            </a:r>
            <a:endParaRPr lang="en-US" sz="2800" dirty="0"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наведе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три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разлога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зашто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су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: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штука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пастрмка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и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гргеч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требали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да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оду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на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забаву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,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док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је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Рак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Кројач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причао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својој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деци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шта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је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све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претрпео</a:t>
            </a:r>
            <a:endParaRPr lang="en-US" sz="2800" dirty="0"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наведе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три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разлога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зашто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нису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требали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да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оду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на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забаву</a:t>
            </a:r>
            <a:endParaRPr lang="en-US" sz="2800" dirty="0"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предложе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шта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су</a:t>
            </a:r>
            <a:r>
              <a:rPr lang="sr-Cyrl-R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све 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могли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да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ураде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осим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што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су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отишли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на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забаву</a:t>
            </a:r>
            <a:r>
              <a:rPr lang="sr-Cyrl-R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( пронађите што више решења)</a:t>
            </a:r>
            <a:endParaRPr lang="en-US" sz="2800" dirty="0"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се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договоре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како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бисте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Ви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поступили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да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вам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се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десио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сличан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случај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      (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које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решење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бисте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Ви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изабрали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)</a:t>
            </a:r>
            <a:endParaRPr lang="en-US" sz="2800" dirty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Пета група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Има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задатак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да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:</a:t>
            </a:r>
            <a:endParaRPr lang="en-US" sz="2800" dirty="0"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одглум</a:t>
            </a:r>
            <a:r>
              <a:rPr lang="sr-Cyrl-R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и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породицу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Рака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Кројача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( 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каква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је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породица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Рака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Кројача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какав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је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њихов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однос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шта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раде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, о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чему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причају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...)</a:t>
            </a:r>
            <a:endParaRPr lang="en-US" sz="2800" dirty="0"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sr-Cyrl-RS" sz="280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800">
                <a:latin typeface="Calibri" pitchFamily="34" charset="0"/>
                <a:ea typeface="Calibri" pitchFamily="34" charset="0"/>
                <a:cs typeface="Times New Roman" pitchFamily="18" charset="0"/>
              </a:rPr>
              <a:t>Уколико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вам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је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нека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реч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непозната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прочитајте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њено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en-US" sz="28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значење</a:t>
            </a: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.</a:t>
            </a:r>
            <a:endParaRPr lang="sr-Cyrl-RS" sz="20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3214678" y="2143116"/>
            <a:ext cx="2000264" cy="1571636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 descr="C:\Users\Malecki\Documents\ri08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7950" y="5857892"/>
            <a:ext cx="928694" cy="643121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</p:pic>
      <p:cxnSp>
        <p:nvCxnSpPr>
          <p:cNvPr id="8" name="Straight Connector 7"/>
          <p:cNvCxnSpPr>
            <a:endCxn id="120" idx="1"/>
          </p:cNvCxnSpPr>
          <p:nvPr/>
        </p:nvCxnSpPr>
        <p:spPr>
          <a:xfrm>
            <a:off x="857224" y="6072206"/>
            <a:ext cx="1003592" cy="13614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120" idx="1"/>
          </p:cNvCxnSpPr>
          <p:nvPr/>
        </p:nvCxnSpPr>
        <p:spPr>
          <a:xfrm rot="16200000" flipH="1">
            <a:off x="576566" y="4924104"/>
            <a:ext cx="2422164" cy="14633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endCxn id="120" idx="1"/>
          </p:cNvCxnSpPr>
          <p:nvPr/>
        </p:nvCxnSpPr>
        <p:spPr>
          <a:xfrm rot="16200000" flipH="1">
            <a:off x="540847" y="4888385"/>
            <a:ext cx="1707784" cy="93215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5400000">
            <a:off x="2856694" y="5715810"/>
            <a:ext cx="430216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10800000">
            <a:off x="3071802" y="5500702"/>
            <a:ext cx="1714512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endCxn id="120" idx="1"/>
          </p:cNvCxnSpPr>
          <p:nvPr/>
        </p:nvCxnSpPr>
        <p:spPr>
          <a:xfrm flipV="1">
            <a:off x="1214414" y="6208354"/>
            <a:ext cx="646402" cy="29248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120" idx="1"/>
            <a:endCxn id="3082" idx="3"/>
          </p:cNvCxnSpPr>
          <p:nvPr/>
        </p:nvCxnSpPr>
        <p:spPr>
          <a:xfrm rot="10800000">
            <a:off x="738154" y="5300674"/>
            <a:ext cx="1122662" cy="90768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3643306" y="2357430"/>
            <a:ext cx="1214446" cy="92333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r-Cyrl-RS">
                <a:solidFill>
                  <a:schemeClr val="tx1">
                    <a:lumMod val="85000"/>
                    <a:lumOff val="15000"/>
                  </a:schemeClr>
                </a:solidFill>
              </a:rPr>
              <a:t>Прича о Раку Кројачу</a:t>
            </a:r>
            <a:endParaRPr 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28596" y="3500438"/>
            <a:ext cx="1889428" cy="30777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sr-Cyrl-RS" sz="14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Рачићи, синови,деца</a:t>
            </a:r>
            <a:endParaRPr lang="en-US" sz="1400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cxnSp>
        <p:nvCxnSpPr>
          <p:cNvPr id="113" name="Straight Connector 112"/>
          <p:cNvCxnSpPr/>
          <p:nvPr/>
        </p:nvCxnSpPr>
        <p:spPr>
          <a:xfrm rot="5400000">
            <a:off x="4536678" y="5750338"/>
            <a:ext cx="500860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20" name="Left Arrow 119"/>
          <p:cNvSpPr/>
          <p:nvPr/>
        </p:nvSpPr>
        <p:spPr>
          <a:xfrm rot="24114">
            <a:off x="1860799" y="5719960"/>
            <a:ext cx="1412847" cy="986697"/>
          </a:xfrm>
          <a:prstGeom prst="lef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sz="1400"/>
              <a:t>Споредни ликови</a:t>
            </a:r>
            <a:endParaRPr lang="en-US" sz="1400"/>
          </a:p>
        </p:txBody>
      </p:sp>
      <p:sp>
        <p:nvSpPr>
          <p:cNvPr id="166" name="Right Arrow 165"/>
          <p:cNvSpPr/>
          <p:nvPr/>
        </p:nvSpPr>
        <p:spPr>
          <a:xfrm rot="19554098">
            <a:off x="4676006" y="1546846"/>
            <a:ext cx="1910988" cy="702230"/>
          </a:xfrm>
          <a:prstGeom prst="rightArrow">
            <a:avLst>
              <a:gd name="adj1" fmla="val 37789"/>
              <a:gd name="adj2" fmla="val 50000"/>
            </a:avLst>
          </a:prstGeom>
          <a:solidFill>
            <a:schemeClr val="lt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rtlCol="0" anchor="ctr">
            <a:noAutofit/>
          </a:bodyPr>
          <a:lstStyle/>
          <a:p>
            <a:r>
              <a:rPr lang="sr-Cyrl-RS"/>
              <a:t>Писац  </a:t>
            </a:r>
            <a:endParaRPr lang="en-US"/>
          </a:p>
        </p:txBody>
      </p:sp>
      <p:sp>
        <p:nvSpPr>
          <p:cNvPr id="167" name="Right Arrow 166"/>
          <p:cNvSpPr/>
          <p:nvPr/>
        </p:nvSpPr>
        <p:spPr>
          <a:xfrm rot="21131872">
            <a:off x="5168843" y="2430409"/>
            <a:ext cx="2167197" cy="579948"/>
          </a:xfrm>
          <a:prstGeom prst="rightArrow">
            <a:avLst/>
          </a:prstGeom>
          <a:solidFill>
            <a:schemeClr val="lt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rtlCol="0" anchor="ctr">
            <a:noAutofit/>
          </a:bodyPr>
          <a:lstStyle/>
          <a:p>
            <a:r>
              <a:rPr lang="sr-Cyrl-RS"/>
              <a:t>Непознате речи </a:t>
            </a:r>
            <a:endParaRPr lang="en-US"/>
          </a:p>
        </p:txBody>
      </p:sp>
      <p:sp>
        <p:nvSpPr>
          <p:cNvPr id="168" name="Down Arrow 167"/>
          <p:cNvSpPr/>
          <p:nvPr/>
        </p:nvSpPr>
        <p:spPr>
          <a:xfrm>
            <a:off x="3786182" y="3643314"/>
            <a:ext cx="500066" cy="1928826"/>
          </a:xfrm>
          <a:prstGeom prst="downArrow">
            <a:avLst/>
          </a:prstGeom>
          <a:solidFill>
            <a:schemeClr val="lt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rtlCol="0" anchor="ctr">
            <a:noAutofit/>
          </a:bodyPr>
          <a:lstStyle/>
          <a:p>
            <a:pPr algn="ctr"/>
            <a:r>
              <a:rPr lang="sr-Cyrl-RS"/>
              <a:t>Ликови</a:t>
            </a:r>
          </a:p>
          <a:p>
            <a:pPr algn="ctr"/>
            <a:endParaRPr lang="en-US"/>
          </a:p>
        </p:txBody>
      </p:sp>
      <p:sp>
        <p:nvSpPr>
          <p:cNvPr id="185" name="Left Arrow 184"/>
          <p:cNvSpPr/>
          <p:nvPr/>
        </p:nvSpPr>
        <p:spPr>
          <a:xfrm rot="1970309">
            <a:off x="1745666" y="2028165"/>
            <a:ext cx="1677582" cy="872845"/>
          </a:xfrm>
          <a:prstGeom prst="leftArrow">
            <a:avLst>
              <a:gd name="adj1" fmla="val 50000"/>
              <a:gd name="adj2" fmla="val 52333"/>
            </a:avLst>
          </a:prstGeom>
          <a:solidFill>
            <a:schemeClr val="lt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rtlCol="0" anchor="ctr">
            <a:noAutofit/>
          </a:bodyPr>
          <a:lstStyle/>
          <a:p>
            <a:endParaRPr lang="sr-Cyrl-RS"/>
          </a:p>
          <a:p>
            <a:r>
              <a:rPr lang="sr-Cyrl-RS"/>
              <a:t>Порука</a:t>
            </a:r>
          </a:p>
          <a:p>
            <a:pPr algn="ctr"/>
            <a:endParaRPr lang="en-US"/>
          </a:p>
        </p:txBody>
      </p:sp>
      <p:sp>
        <p:nvSpPr>
          <p:cNvPr id="191" name="Right Arrow 190"/>
          <p:cNvSpPr/>
          <p:nvPr/>
        </p:nvSpPr>
        <p:spPr>
          <a:xfrm rot="1794620">
            <a:off x="4637095" y="3470091"/>
            <a:ext cx="1178199" cy="575794"/>
          </a:xfrm>
          <a:prstGeom prst="rightArrow">
            <a:avLst/>
          </a:prstGeom>
          <a:solidFill>
            <a:schemeClr val="lt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rtlCol="0" anchor="ctr">
            <a:noAutofit/>
          </a:bodyPr>
          <a:lstStyle/>
          <a:p>
            <a:r>
              <a:rPr lang="sr-Cyrl-RS"/>
              <a:t>Целине </a:t>
            </a:r>
            <a:endParaRPr lang="en-US"/>
          </a:p>
        </p:txBody>
      </p:sp>
      <p:sp>
        <p:nvSpPr>
          <p:cNvPr id="251" name="Right Arrow 250"/>
          <p:cNvSpPr/>
          <p:nvPr/>
        </p:nvSpPr>
        <p:spPr>
          <a:xfrm>
            <a:off x="4786314" y="5857892"/>
            <a:ext cx="1581288" cy="842351"/>
          </a:xfrm>
          <a:prstGeom prst="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rtlCol="0" anchor="ctr">
            <a:normAutofit/>
          </a:bodyPr>
          <a:lstStyle/>
          <a:p>
            <a:r>
              <a:rPr lang="sr-Cyrl-RS"/>
              <a:t>Главни лик</a:t>
            </a:r>
            <a:endParaRPr lang="en-US"/>
          </a:p>
        </p:txBody>
      </p:sp>
      <p:sp>
        <p:nvSpPr>
          <p:cNvPr id="316" name="Up Arrow 315"/>
          <p:cNvSpPr/>
          <p:nvPr/>
        </p:nvSpPr>
        <p:spPr>
          <a:xfrm>
            <a:off x="3714744" y="928670"/>
            <a:ext cx="714380" cy="1500198"/>
          </a:xfrm>
          <a:prstGeom prst="upArrow">
            <a:avLst/>
          </a:prstGeom>
          <a:solidFill>
            <a:schemeClr val="lt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rtlCol="0" anchor="ctr">
            <a:normAutofit/>
          </a:bodyPr>
          <a:lstStyle/>
          <a:p>
            <a:pPr algn="ctr"/>
            <a:r>
              <a:rPr lang="sr-Cyrl-RS"/>
              <a:t>Тема</a:t>
            </a:r>
          </a:p>
          <a:p>
            <a:pPr algn="ctr"/>
            <a:endParaRPr lang="en-US"/>
          </a:p>
        </p:txBody>
      </p:sp>
      <p:sp>
        <p:nvSpPr>
          <p:cNvPr id="338" name="TextBox 337"/>
          <p:cNvSpPr txBox="1"/>
          <p:nvPr/>
        </p:nvSpPr>
        <p:spPr>
          <a:xfrm rot="3963236">
            <a:off x="834612" y="4847072"/>
            <a:ext cx="12710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400"/>
              <a:t>штука</a:t>
            </a:r>
            <a:endParaRPr lang="en-US" sz="1400"/>
          </a:p>
        </p:txBody>
      </p:sp>
      <p:sp>
        <p:nvSpPr>
          <p:cNvPr id="340" name="TextBox 339"/>
          <p:cNvSpPr txBox="1"/>
          <p:nvPr/>
        </p:nvSpPr>
        <p:spPr>
          <a:xfrm rot="2953984">
            <a:off x="641159" y="5360878"/>
            <a:ext cx="12278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400"/>
              <a:t>пастрмка</a:t>
            </a:r>
            <a:endParaRPr lang="en-US" sz="1400"/>
          </a:p>
        </p:txBody>
      </p:sp>
      <p:sp>
        <p:nvSpPr>
          <p:cNvPr id="342" name="TextBox 341"/>
          <p:cNvSpPr txBox="1"/>
          <p:nvPr/>
        </p:nvSpPr>
        <p:spPr>
          <a:xfrm rot="714073">
            <a:off x="813839" y="5838039"/>
            <a:ext cx="9331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400"/>
              <a:t>гргеч</a:t>
            </a:r>
            <a:endParaRPr lang="en-US" sz="1400"/>
          </a:p>
        </p:txBody>
      </p:sp>
      <p:pic>
        <p:nvPicPr>
          <p:cNvPr id="3074" name="Picture 2" descr="C:\Users\Malecki\Documents\desanka1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363416">
            <a:off x="6417866" y="478566"/>
            <a:ext cx="1009915" cy="1189093"/>
          </a:xfrm>
          <a:prstGeom prst="rect">
            <a:avLst/>
          </a:prstGeom>
          <a:noFill/>
        </p:spPr>
      </p:pic>
      <p:sp>
        <p:nvSpPr>
          <p:cNvPr id="39" name="6-Point Star 38"/>
          <p:cNvSpPr/>
          <p:nvPr/>
        </p:nvSpPr>
        <p:spPr>
          <a:xfrm>
            <a:off x="7358082" y="0"/>
            <a:ext cx="1785918" cy="1928802"/>
          </a:xfrm>
          <a:prstGeom prst="star6">
            <a:avLst/>
          </a:prstGeom>
          <a:solidFill>
            <a:schemeClr val="lt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rtlCol="0" anchor="ctr">
            <a:normAutofit fontScale="62500" lnSpcReduction="20000"/>
          </a:bodyPr>
          <a:lstStyle/>
          <a:p>
            <a:pPr algn="ctr"/>
            <a:r>
              <a:rPr lang="sr-Cyrl-RS"/>
              <a:t>Рођена је код Ваљева. Писала је: басне, бајке, приче и песме. Најпознатије су:</a:t>
            </a:r>
            <a:endParaRPr lang="en-US"/>
          </a:p>
        </p:txBody>
      </p:sp>
      <p:pic>
        <p:nvPicPr>
          <p:cNvPr id="40" name="Picture 2" descr="C:\Users\Malecki\Documents\winter_wonderland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29520" y="1500174"/>
            <a:ext cx="596002" cy="443277"/>
          </a:xfrm>
          <a:prstGeom prst="rect">
            <a:avLst/>
          </a:prstGeom>
          <a:noFill/>
        </p:spPr>
      </p:pic>
      <p:pic>
        <p:nvPicPr>
          <p:cNvPr id="44" name="Picture 4" descr="C:\Users\Malecki\Documents\zecevi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72462" y="1857364"/>
            <a:ext cx="644650" cy="539916"/>
          </a:xfrm>
          <a:prstGeom prst="rect">
            <a:avLst/>
          </a:prstGeom>
          <a:noFill/>
        </p:spPr>
      </p:pic>
      <p:sp>
        <p:nvSpPr>
          <p:cNvPr id="45" name="TextBox 44"/>
          <p:cNvSpPr txBox="1"/>
          <p:nvPr/>
        </p:nvSpPr>
        <p:spPr>
          <a:xfrm>
            <a:off x="7286612" y="2500306"/>
            <a:ext cx="1857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200"/>
              <a:t>Каћиперка, седеф, лика, белутак,бисер, вир...</a:t>
            </a:r>
            <a:endParaRPr lang="en-US" sz="1200"/>
          </a:p>
        </p:txBody>
      </p:sp>
      <p:pic>
        <p:nvPicPr>
          <p:cNvPr id="3075" name="Picture 3" descr="C:\Users\Malecki\Documents\pcelicamaja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010847">
            <a:off x="6643702" y="2857496"/>
            <a:ext cx="457200" cy="630237"/>
          </a:xfrm>
          <a:prstGeom prst="rect">
            <a:avLst/>
          </a:prstGeom>
          <a:noFill/>
        </p:spPr>
      </p:pic>
      <p:pic>
        <p:nvPicPr>
          <p:cNvPr id="3077" name="Picture 5" descr="C:\Users\Malecki\Documents\122994_180x135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929586" y="4000504"/>
            <a:ext cx="928694" cy="696521"/>
          </a:xfrm>
          <a:prstGeom prst="rect">
            <a:avLst/>
          </a:prstGeom>
          <a:noFill/>
        </p:spPr>
      </p:pic>
      <p:pic>
        <p:nvPicPr>
          <p:cNvPr id="3078" name="Picture 6" descr="C:\Users\Malecki\Documents\122993_180x135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20035590">
            <a:off x="7005421" y="4621651"/>
            <a:ext cx="666749" cy="500062"/>
          </a:xfrm>
          <a:prstGeom prst="rect">
            <a:avLst/>
          </a:prstGeom>
          <a:noFill/>
        </p:spPr>
      </p:pic>
      <p:pic>
        <p:nvPicPr>
          <p:cNvPr id="3079" name="Picture 7" descr="C:\Users\Malecki\Documents\riba2.gif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357950" y="4857760"/>
            <a:ext cx="407193" cy="561644"/>
          </a:xfrm>
          <a:prstGeom prst="rect">
            <a:avLst/>
          </a:prstGeom>
          <a:noFill/>
        </p:spPr>
      </p:pic>
      <p:sp>
        <p:nvSpPr>
          <p:cNvPr id="62" name="TextBox 61"/>
          <p:cNvSpPr txBox="1"/>
          <p:nvPr/>
        </p:nvSpPr>
        <p:spPr>
          <a:xfrm rot="20542552">
            <a:off x="5663708" y="3205900"/>
            <a:ext cx="9286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200"/>
              <a:t>1.вредноћа</a:t>
            </a:r>
            <a:endParaRPr lang="en-US" sz="1200"/>
          </a:p>
        </p:txBody>
      </p:sp>
      <p:sp>
        <p:nvSpPr>
          <p:cNvPr id="68" name="TextBox 67"/>
          <p:cNvSpPr txBox="1"/>
          <p:nvPr/>
        </p:nvSpPr>
        <p:spPr>
          <a:xfrm rot="21116064">
            <a:off x="6370940" y="3376130"/>
            <a:ext cx="13025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sr-Cyrl-RS" sz="1200"/>
              <a:t>2.наручивање</a:t>
            </a:r>
          </a:p>
        </p:txBody>
      </p:sp>
      <p:sp>
        <p:nvSpPr>
          <p:cNvPr id="69" name="TextBox 68"/>
          <p:cNvSpPr txBox="1"/>
          <p:nvPr/>
        </p:nvSpPr>
        <p:spPr>
          <a:xfrm rot="21157436">
            <a:off x="6370410" y="3653272"/>
            <a:ext cx="12858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sr-Cyrl-RS" sz="1200"/>
              <a:t>3.набавка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6858016" y="3929066"/>
            <a:ext cx="11430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sr-Cyrl-RS" sz="1200" dirty="0"/>
              <a:t>4.припрема</a:t>
            </a:r>
          </a:p>
        </p:txBody>
      </p:sp>
      <p:cxnSp>
        <p:nvCxnSpPr>
          <p:cNvPr id="89" name="Curved Connector 88"/>
          <p:cNvCxnSpPr>
            <a:stCxn id="191" idx="3"/>
            <a:endCxn id="87" idx="1"/>
          </p:cNvCxnSpPr>
          <p:nvPr/>
        </p:nvCxnSpPr>
        <p:spPr>
          <a:xfrm>
            <a:off x="5736830" y="4051739"/>
            <a:ext cx="1121186" cy="15827"/>
          </a:xfrm>
          <a:prstGeom prst="curved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urved Connector 91"/>
          <p:cNvCxnSpPr>
            <a:endCxn id="69" idx="1"/>
          </p:cNvCxnSpPr>
          <p:nvPr/>
        </p:nvCxnSpPr>
        <p:spPr>
          <a:xfrm>
            <a:off x="5715008" y="3857628"/>
            <a:ext cx="660722" cy="16686"/>
          </a:xfrm>
          <a:prstGeom prst="curved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Curved Connector 92"/>
          <p:cNvCxnSpPr/>
          <p:nvPr/>
        </p:nvCxnSpPr>
        <p:spPr>
          <a:xfrm flipV="1">
            <a:off x="5715008" y="3643314"/>
            <a:ext cx="642942" cy="142877"/>
          </a:xfrm>
          <a:prstGeom prst="curved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95"/>
          <p:cNvSpPr txBox="1"/>
          <p:nvPr/>
        </p:nvSpPr>
        <p:spPr>
          <a:xfrm>
            <a:off x="7286644" y="4286256"/>
            <a:ext cx="10715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sr-Cyrl-RS" sz="1200"/>
              <a:t>5.брига</a:t>
            </a:r>
          </a:p>
        </p:txBody>
      </p:sp>
      <p:cxnSp>
        <p:nvCxnSpPr>
          <p:cNvPr id="97" name="Curved Connector 96"/>
          <p:cNvCxnSpPr>
            <a:endCxn id="96" idx="1"/>
          </p:cNvCxnSpPr>
          <p:nvPr/>
        </p:nvCxnSpPr>
        <p:spPr>
          <a:xfrm>
            <a:off x="5715008" y="4214818"/>
            <a:ext cx="1571636" cy="209938"/>
          </a:xfrm>
          <a:prstGeom prst="curved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TextBox 108"/>
          <p:cNvSpPr txBox="1"/>
          <p:nvPr/>
        </p:nvSpPr>
        <p:spPr>
          <a:xfrm>
            <a:off x="6000760" y="4572008"/>
            <a:ext cx="13573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sr-Cyrl-RS" sz="1200"/>
              <a:t>6.повратак Рака</a:t>
            </a:r>
          </a:p>
        </p:txBody>
      </p:sp>
      <p:cxnSp>
        <p:nvCxnSpPr>
          <p:cNvPr id="110" name="Curved Connector 109"/>
          <p:cNvCxnSpPr/>
          <p:nvPr/>
        </p:nvCxnSpPr>
        <p:spPr>
          <a:xfrm>
            <a:off x="5429256" y="4143380"/>
            <a:ext cx="571504" cy="428628"/>
          </a:xfrm>
          <a:prstGeom prst="curved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TextBox 115"/>
          <p:cNvSpPr txBox="1"/>
          <p:nvPr/>
        </p:nvSpPr>
        <p:spPr>
          <a:xfrm>
            <a:off x="5572132" y="5000636"/>
            <a:ext cx="15001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sr-Cyrl-RS" sz="1200"/>
              <a:t>7. забава </a:t>
            </a:r>
            <a:endParaRPr lang="en-US" sz="1200"/>
          </a:p>
        </p:txBody>
      </p:sp>
      <p:cxnSp>
        <p:nvCxnSpPr>
          <p:cNvPr id="117" name="Curved Connector 116"/>
          <p:cNvCxnSpPr>
            <a:stCxn id="191" idx="2"/>
          </p:cNvCxnSpPr>
          <p:nvPr/>
        </p:nvCxnSpPr>
        <p:spPr>
          <a:xfrm rot="16200000" flipH="1">
            <a:off x="5250790" y="4250663"/>
            <a:ext cx="842903" cy="657040"/>
          </a:xfrm>
          <a:prstGeom prst="curved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137"/>
          <p:cNvCxnSpPr/>
          <p:nvPr/>
        </p:nvCxnSpPr>
        <p:spPr>
          <a:xfrm flipV="1">
            <a:off x="5715008" y="3286124"/>
            <a:ext cx="1000132" cy="3571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Connector 170"/>
          <p:cNvCxnSpPr/>
          <p:nvPr/>
        </p:nvCxnSpPr>
        <p:spPr>
          <a:xfrm flipV="1">
            <a:off x="7000892" y="5715016"/>
            <a:ext cx="285752" cy="1412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5" name="TextBox 174"/>
          <p:cNvSpPr txBox="1"/>
          <p:nvPr/>
        </p:nvSpPr>
        <p:spPr>
          <a:xfrm>
            <a:off x="7643834" y="5786454"/>
            <a:ext cx="15001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sr-Cyrl-RS" sz="1200"/>
              <a:t>Вредан</a:t>
            </a:r>
          </a:p>
          <a:p>
            <a:pPr>
              <a:buFont typeface="Arial" pitchFamily="34" charset="0"/>
              <a:buChar char="•"/>
            </a:pPr>
            <a:r>
              <a:rPr lang="sr-Cyrl-RS" sz="1200"/>
              <a:t>Храбар  </a:t>
            </a:r>
          </a:p>
          <a:p>
            <a:pPr>
              <a:buFont typeface="Arial" pitchFamily="34" charset="0"/>
              <a:buChar char="•"/>
            </a:pPr>
            <a:r>
              <a:rPr lang="sr-Cyrl-RS" sz="1200"/>
              <a:t>Одговоран</a:t>
            </a:r>
          </a:p>
          <a:p>
            <a:pPr>
              <a:buFont typeface="Arial" pitchFamily="34" charset="0"/>
              <a:buChar char="•"/>
            </a:pPr>
            <a:r>
              <a:rPr lang="sr-Cyrl-RS" sz="1200"/>
              <a:t>Сналажљив </a:t>
            </a:r>
          </a:p>
          <a:p>
            <a:pPr>
              <a:buFont typeface="Arial" pitchFamily="34" charset="0"/>
              <a:buChar char="•"/>
            </a:pPr>
            <a:r>
              <a:rPr lang="sr-Cyrl-RS" sz="1200"/>
              <a:t>Креативан  </a:t>
            </a:r>
            <a:endParaRPr lang="en-US" sz="1200"/>
          </a:p>
        </p:txBody>
      </p:sp>
      <p:sp>
        <p:nvSpPr>
          <p:cNvPr id="180" name="Rectangle 179"/>
          <p:cNvSpPr/>
          <p:nvPr/>
        </p:nvSpPr>
        <p:spPr>
          <a:xfrm>
            <a:off x="7358082" y="5357826"/>
            <a:ext cx="1428760" cy="428628"/>
          </a:xfrm>
          <a:prstGeom prst="rect">
            <a:avLst/>
          </a:prstGeom>
          <a:solidFill>
            <a:schemeClr val="lt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rtlCol="0" anchor="ctr">
            <a:normAutofit/>
          </a:bodyPr>
          <a:lstStyle/>
          <a:p>
            <a:r>
              <a:rPr lang="sr-Cyrl-RS" sz="1200"/>
              <a:t>Особине:</a:t>
            </a:r>
          </a:p>
        </p:txBody>
      </p:sp>
      <p:pic>
        <p:nvPicPr>
          <p:cNvPr id="3080" name="Picture 8" descr="C:\Users\Malecki\Documents\animal08.gif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0" y="5687183"/>
            <a:ext cx="714348" cy="621483"/>
          </a:xfrm>
          <a:prstGeom prst="rect">
            <a:avLst/>
          </a:prstGeom>
          <a:noFill/>
        </p:spPr>
      </p:pic>
      <p:pic>
        <p:nvPicPr>
          <p:cNvPr id="3081" name="Picture 9" descr="C:\Users\Malecki\Documents\riba3.gif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0" y="3786190"/>
            <a:ext cx="857224" cy="1182377"/>
          </a:xfrm>
          <a:prstGeom prst="rect">
            <a:avLst/>
          </a:prstGeom>
          <a:noFill/>
        </p:spPr>
      </p:pic>
      <p:pic>
        <p:nvPicPr>
          <p:cNvPr id="3082" name="Picture 10" descr="C:\Users\Malecki\Documents\fish33.gif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214346" y="5000636"/>
            <a:ext cx="952500" cy="600075"/>
          </a:xfrm>
          <a:prstGeom prst="rect">
            <a:avLst/>
          </a:prstGeom>
          <a:noFill/>
        </p:spPr>
      </p:pic>
      <p:pic>
        <p:nvPicPr>
          <p:cNvPr id="3083" name="Picture 11" descr="C:\Users\Malecki\Documents\frogs6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14348" y="6143621"/>
            <a:ext cx="500066" cy="714379"/>
          </a:xfrm>
          <a:prstGeom prst="rect">
            <a:avLst/>
          </a:prstGeom>
          <a:noFill/>
        </p:spPr>
      </p:pic>
      <p:pic>
        <p:nvPicPr>
          <p:cNvPr id="3084" name="Picture 12" descr="C:\Users\Malecki\Documents\swan33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437562" y="1214422"/>
            <a:ext cx="706438" cy="494507"/>
          </a:xfrm>
          <a:prstGeom prst="rect">
            <a:avLst/>
          </a:prstGeom>
          <a:noFill/>
        </p:spPr>
      </p:pic>
      <p:sp>
        <p:nvSpPr>
          <p:cNvPr id="192" name="TextBox 191"/>
          <p:cNvSpPr txBox="1"/>
          <p:nvPr/>
        </p:nvSpPr>
        <p:spPr>
          <a:xfrm>
            <a:off x="0" y="1714488"/>
            <a:ext cx="2000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200"/>
              <a:t>Јака воља, знање и разне вештине помажу нам да улепшамо живот другима и савладамо тешкоће.  </a:t>
            </a:r>
            <a:endParaRPr lang="en-US" sz="1200"/>
          </a:p>
        </p:txBody>
      </p:sp>
      <p:pic>
        <p:nvPicPr>
          <p:cNvPr id="3085" name="Picture 13" descr="C:\Users\Malecki\Documents\dno-reke-1600x1200-150x150.jp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-1" y="0"/>
            <a:ext cx="2714613" cy="1416830"/>
          </a:xfrm>
          <a:prstGeom prst="rect">
            <a:avLst/>
          </a:prstGeom>
          <a:noFill/>
        </p:spPr>
      </p:pic>
      <p:sp>
        <p:nvSpPr>
          <p:cNvPr id="199" name="TextBox 198"/>
          <p:cNvSpPr txBox="1"/>
          <p:nvPr/>
        </p:nvSpPr>
        <p:spPr>
          <a:xfrm rot="20266233">
            <a:off x="94593" y="202272"/>
            <a:ext cx="121444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400"/>
              <a:t>Место и време радње:</a:t>
            </a:r>
            <a:endParaRPr lang="en-US" sz="1400"/>
          </a:p>
        </p:txBody>
      </p:sp>
      <p:sp>
        <p:nvSpPr>
          <p:cNvPr id="200" name="TextBox 199"/>
          <p:cNvSpPr txBox="1"/>
          <p:nvPr/>
        </p:nvSpPr>
        <p:spPr>
          <a:xfrm rot="19991271">
            <a:off x="824624" y="606247"/>
            <a:ext cx="12144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200"/>
              <a:t>Река, вир</a:t>
            </a:r>
          </a:p>
          <a:p>
            <a:r>
              <a:rPr lang="sr-Cyrl-RS" sz="1200"/>
              <a:t>дан, месечина</a:t>
            </a:r>
            <a:endParaRPr lang="en-US" sz="1200"/>
          </a:p>
        </p:txBody>
      </p:sp>
      <p:sp>
        <p:nvSpPr>
          <p:cNvPr id="202" name="TextBox 201"/>
          <p:cNvSpPr txBox="1"/>
          <p:nvPr/>
        </p:nvSpPr>
        <p:spPr>
          <a:xfrm>
            <a:off x="3643306" y="285728"/>
            <a:ext cx="1214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200"/>
              <a:t>Узбудљив догађај Рака Кројача</a:t>
            </a:r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1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2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4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9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0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5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6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1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2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7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8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3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4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7" dur="5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8" dur="5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3" dur="5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4" dur="5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5" fill="hold">
                      <p:stCondLst>
                        <p:cond delay="indefinite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5" dur="500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6" dur="500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1" dur="5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2" dur="5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>
                      <p:stCondLst>
                        <p:cond delay="indefinite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3" dur="500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4" dur="500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9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0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1" fill="hold">
                      <p:stCondLst>
                        <p:cond delay="indefinite"/>
                      </p:stCondLst>
                      <p:childTnLst>
                        <p:par>
                          <p:cTn id="322" fill="hold">
                            <p:stCondLst>
                              <p:cond delay="0"/>
                            </p:stCondLst>
                            <p:childTnLst>
                              <p:par>
                                <p:cTn id="3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1" dur="5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2" dur="5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3" fill="hold">
                      <p:stCondLst>
                        <p:cond delay="indefinite"/>
                      </p:stCondLst>
                      <p:childTnLst>
                        <p:par>
                          <p:cTn id="334" fill="hold">
                            <p:stCondLst>
                              <p:cond delay="0"/>
                            </p:stCondLst>
                            <p:childTnLst>
                              <p:par>
                                <p:cTn id="33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7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8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3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4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5" fill="hold">
                      <p:stCondLst>
                        <p:cond delay="indefinite"/>
                      </p:stCondLst>
                      <p:childTnLst>
                        <p:par>
                          <p:cTn id="346" fill="hold">
                            <p:stCondLst>
                              <p:cond delay="0"/>
                            </p:stCondLst>
                            <p:childTnLst>
                              <p:par>
                                <p:cTn id="3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9" dur="500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0" dur="500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1" fill="hold">
                      <p:stCondLst>
                        <p:cond delay="indefinite"/>
                      </p:stCondLst>
                      <p:childTnLst>
                        <p:par>
                          <p:cTn id="352" fill="hold">
                            <p:stCondLst>
                              <p:cond delay="0"/>
                            </p:stCondLst>
                            <p:childTnLst>
                              <p:par>
                                <p:cTn id="3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5" dur="5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6" dur="5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2" grpId="0"/>
      <p:bldP spid="50" grpId="0" animBg="1"/>
      <p:bldP spid="120" grpId="0" animBg="1"/>
      <p:bldP spid="166" grpId="0" animBg="1"/>
      <p:bldP spid="167" grpId="0" animBg="1"/>
      <p:bldP spid="168" grpId="0" animBg="1"/>
      <p:bldP spid="185" grpId="0" animBg="1"/>
      <p:bldP spid="191" grpId="0" animBg="1"/>
      <p:bldP spid="251" grpId="0" animBg="1"/>
      <p:bldP spid="316" grpId="0" animBg="1"/>
      <p:bldP spid="338" grpId="0"/>
      <p:bldP spid="340" grpId="0"/>
      <p:bldP spid="342" grpId="0"/>
      <p:bldP spid="39" grpId="0" animBg="1"/>
      <p:bldP spid="45" grpId="0"/>
      <p:bldP spid="62" grpId="0"/>
      <p:bldP spid="68" grpId="0"/>
      <p:bldP spid="69" grpId="0"/>
      <p:bldP spid="87" grpId="0"/>
      <p:bldP spid="96" grpId="0"/>
      <p:bldP spid="109" grpId="0"/>
      <p:bldP spid="116" grpId="0"/>
      <p:bldP spid="175" grpId="0"/>
      <p:bldP spid="180" grpId="0" animBg="1"/>
      <p:bldP spid="192" grpId="0"/>
      <p:bldP spid="199" grpId="0"/>
      <p:bldP spid="200" grpId="0"/>
      <p:bldP spid="20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>
        <a:solidFill>
          <a:schemeClr val="lt1"/>
        </a:solidFill>
      </a:spPr>
      <a:bodyPr vert="horz" rtlCol="0" anchor="ctr">
        <a:normAutofit/>
      </a:bodyPr>
      <a:lstStyle>
        <a:defPPr algn="ctr">
          <a:defRPr/>
        </a:defPPr>
      </a:lstStyle>
      <a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2298</TotalTime>
  <Words>688</Words>
  <Application>Microsoft Office PowerPoint</Application>
  <PresentationFormat>On-screen Show (4:3)</PresentationFormat>
  <Paragraphs>104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Constantia</vt:lpstr>
      <vt:lpstr>Wingdings 2</vt:lpstr>
      <vt:lpstr>Flow</vt:lpstr>
      <vt:lpstr>PowerPoint Presentation</vt:lpstr>
      <vt:lpstr>PowerPoint Presentation</vt:lpstr>
      <vt:lpstr>Правила рада у групи</vt:lpstr>
      <vt:lpstr>Прва група </vt:lpstr>
      <vt:lpstr>Друга група</vt:lpstr>
      <vt:lpstr>Трећа група</vt:lpstr>
      <vt:lpstr>Четврта група</vt:lpstr>
      <vt:lpstr>Пета група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Rak krojac</dc:title>
  <dc:creator>Malecki</dc:creator>
  <cp:lastModifiedBy>Stefan Milosavljevic</cp:lastModifiedBy>
  <cp:revision>203</cp:revision>
  <dcterms:created xsi:type="dcterms:W3CDTF">2012-12-25T15:18:42Z</dcterms:created>
  <dcterms:modified xsi:type="dcterms:W3CDTF">2023-08-24T11:17:13Z</dcterms:modified>
</cp:coreProperties>
</file>