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6A036-F7AA-4F29-ACE5-0BA05593B690}" type="datetimeFigureOut">
              <a:rPr lang="en-US" smtClean="0"/>
              <a:t>10/14/2013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BB5E5-FA3A-4FC3-995F-F912E8AF8B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6A036-F7AA-4F29-ACE5-0BA05593B690}" type="datetimeFigureOut">
              <a:rPr lang="en-US" smtClean="0"/>
              <a:t>10/14/2013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BB5E5-FA3A-4FC3-995F-F912E8AF8B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6A036-F7AA-4F29-ACE5-0BA05593B690}" type="datetimeFigureOut">
              <a:rPr lang="en-US" smtClean="0"/>
              <a:t>10/14/2013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BB5E5-FA3A-4FC3-995F-F912E8AF8B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6A036-F7AA-4F29-ACE5-0BA05593B690}" type="datetimeFigureOut">
              <a:rPr lang="en-US" smtClean="0"/>
              <a:t>10/14/2013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BB5E5-FA3A-4FC3-995F-F912E8AF8B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6A036-F7AA-4F29-ACE5-0BA05593B690}" type="datetimeFigureOut">
              <a:rPr lang="en-US" smtClean="0"/>
              <a:t>10/14/2013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BB5E5-FA3A-4FC3-995F-F912E8AF8B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6A036-F7AA-4F29-ACE5-0BA05593B690}" type="datetimeFigureOut">
              <a:rPr lang="en-US" smtClean="0"/>
              <a:t>10/14/2013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BB5E5-FA3A-4FC3-995F-F912E8AF8B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6A036-F7AA-4F29-ACE5-0BA05593B690}" type="datetimeFigureOut">
              <a:rPr lang="en-US" smtClean="0"/>
              <a:t>10/14/2013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BB5E5-FA3A-4FC3-995F-F912E8AF8B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6A036-F7AA-4F29-ACE5-0BA05593B690}" type="datetimeFigureOut">
              <a:rPr lang="en-US" smtClean="0"/>
              <a:t>10/14/2013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BB5E5-FA3A-4FC3-995F-F912E8AF8B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6A036-F7AA-4F29-ACE5-0BA05593B690}" type="datetimeFigureOut">
              <a:rPr lang="en-US" smtClean="0"/>
              <a:t>10/14/2013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BB5E5-FA3A-4FC3-995F-F912E8AF8B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6A036-F7AA-4F29-ACE5-0BA05593B690}" type="datetimeFigureOut">
              <a:rPr lang="en-US" smtClean="0"/>
              <a:t>10/14/2013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BB5E5-FA3A-4FC3-995F-F912E8AF8B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6A036-F7AA-4F29-ACE5-0BA05593B690}" type="datetimeFigureOut">
              <a:rPr lang="en-US" smtClean="0"/>
              <a:t>10/14/2013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BB5E5-FA3A-4FC3-995F-F912E8AF8B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36A036-F7AA-4F29-ACE5-0BA05593B690}" type="datetimeFigureOut">
              <a:rPr lang="en-US" smtClean="0"/>
              <a:t>10/14/2013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2BB5E5-FA3A-4FC3-995F-F912E8AF8B0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gif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image" Target="../media/image5.jpeg"/><Relationship Id="rId7" Type="http://schemas.openxmlformats.org/officeDocument/2006/relationships/slide" Target="slide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5" Type="http://schemas.openxmlformats.org/officeDocument/2006/relationships/image" Target="../media/image4.gif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4.gif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8.jpeg"/><Relationship Id="rId3" Type="http://schemas.openxmlformats.org/officeDocument/2006/relationships/image" Target="../media/image4.gif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2" Type="http://schemas.openxmlformats.org/officeDocument/2006/relationships/image" Target="../media/image8.png"/><Relationship Id="rId16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5" Type="http://schemas.openxmlformats.org/officeDocument/2006/relationships/image" Target="../media/image20.jpeg"/><Relationship Id="rId10" Type="http://schemas.openxmlformats.org/officeDocument/2006/relationships/image" Target="../media/image15.jpeg"/><Relationship Id="rId4" Type="http://schemas.openxmlformats.org/officeDocument/2006/relationships/slide" Target="slide10.xml"/><Relationship Id="rId9" Type="http://schemas.openxmlformats.org/officeDocument/2006/relationships/image" Target="../media/image14.jpeg"/><Relationship Id="rId1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3" Type="http://schemas.openxmlformats.org/officeDocument/2006/relationships/image" Target="../media/image2.jpeg"/><Relationship Id="rId7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Relationship Id="rId9" Type="http://schemas.openxmlformats.org/officeDocument/2006/relationships/slide" Target="slide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gi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gif"/><Relationship Id="rId3" Type="http://schemas.openxmlformats.org/officeDocument/2006/relationships/image" Target="../media/image29.gif"/><Relationship Id="rId7" Type="http://schemas.openxmlformats.org/officeDocument/2006/relationships/image" Target="../media/image33.gif"/><Relationship Id="rId12" Type="http://schemas.openxmlformats.org/officeDocument/2006/relationships/slide" Target="slide15.xml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gif"/><Relationship Id="rId11" Type="http://schemas.openxmlformats.org/officeDocument/2006/relationships/image" Target="../media/image4.gif"/><Relationship Id="rId5" Type="http://schemas.openxmlformats.org/officeDocument/2006/relationships/image" Target="../media/image31.gif"/><Relationship Id="rId10" Type="http://schemas.openxmlformats.org/officeDocument/2006/relationships/slide" Target="slide1.xml"/><Relationship Id="rId4" Type="http://schemas.openxmlformats.org/officeDocument/2006/relationships/image" Target="../media/image30.gif"/><Relationship Id="rId9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13" Type="http://schemas.openxmlformats.org/officeDocument/2006/relationships/image" Target="../media/image4.gif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12" Type="http://schemas.openxmlformats.org/officeDocument/2006/relationships/image" Target="../media/image45.jpe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11" Type="http://schemas.openxmlformats.org/officeDocument/2006/relationships/image" Target="../media/image44.jpeg"/><Relationship Id="rId5" Type="http://schemas.openxmlformats.org/officeDocument/2006/relationships/image" Target="../media/image38.gif"/><Relationship Id="rId10" Type="http://schemas.openxmlformats.org/officeDocument/2006/relationships/image" Target="../media/image43.jpeg"/><Relationship Id="rId4" Type="http://schemas.openxmlformats.org/officeDocument/2006/relationships/image" Target="../media/image37.jpeg"/><Relationship Id="rId9" Type="http://schemas.openxmlformats.org/officeDocument/2006/relationships/image" Target="../media/image4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r-Cyrl-RS" sz="8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Batang" pitchFamily="18" charset="-127"/>
              </a:rPr>
              <a:t>РОД</a:t>
            </a:r>
            <a:r>
              <a:rPr lang="sr-Cyrl-RS" sz="8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Batang" pitchFamily="18" charset="-127"/>
              </a:rPr>
              <a:t> </a:t>
            </a:r>
            <a:r>
              <a:rPr lang="sr-Cyrl-RS" sz="8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И БРОЈ</a:t>
            </a:r>
            <a:endParaRPr lang="en-US" sz="8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r-Cyrl-RS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ИМЕНИЦА</a:t>
            </a:r>
            <a:endParaRPr lang="en-US" sz="7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itchFamily="18" charset="-127"/>
              <a:ea typeface="Batang" pitchFamily="18" charset="-127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scan00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457200"/>
            <a:ext cx="2514600" cy="2135188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pic>
        <p:nvPicPr>
          <p:cNvPr id="2053" name="Picture 5" descr="peta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457200"/>
            <a:ext cx="2514600" cy="2133600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pic>
        <p:nvPicPr>
          <p:cNvPr id="2054" name="Picture 6" descr="scan000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" y="4648200"/>
            <a:ext cx="1385888" cy="1585913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sp>
        <p:nvSpPr>
          <p:cNvPr id="2057" name="AutoShape 9"/>
          <p:cNvSpPr>
            <a:spLocks noChangeArrowheads="1"/>
          </p:cNvSpPr>
          <p:nvPr/>
        </p:nvSpPr>
        <p:spPr bwMode="auto">
          <a:xfrm>
            <a:off x="2286000" y="3276600"/>
            <a:ext cx="4953000" cy="1219200"/>
          </a:xfrm>
          <a:prstGeom prst="wedgeEllipseCallout">
            <a:avLst>
              <a:gd name="adj1" fmla="val -46056"/>
              <a:gd name="adj2" fmla="val 100523"/>
            </a:avLst>
          </a:prstGeom>
          <a:solidFill>
            <a:schemeClr val="accent1"/>
          </a:solidFill>
          <a:ln w="9525">
            <a:solidFill>
              <a:srgbClr val="9494DC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endParaRPr lang="en-US">
              <a:latin typeface="Arial" charset="0"/>
            </a:endParaRPr>
          </a:p>
        </p:txBody>
      </p:sp>
      <p:sp>
        <p:nvSpPr>
          <p:cNvPr id="2062" name="Text Box 14"/>
          <p:cNvSpPr txBox="1">
            <a:spLocks noChangeArrowheads="1"/>
          </p:cNvSpPr>
          <p:nvPr/>
        </p:nvSpPr>
        <p:spPr bwMode="auto">
          <a:xfrm>
            <a:off x="838200" y="2819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Cyrl-CS" sz="2400" b="1" dirty="0">
                <a:solidFill>
                  <a:srgbClr val="002060"/>
                </a:solidFill>
              </a:rPr>
              <a:t>Моја мама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2063" name="Text Box 15"/>
          <p:cNvSpPr txBox="1">
            <a:spLocks noChangeArrowheads="1"/>
          </p:cNvSpPr>
          <p:nvPr/>
        </p:nvSpPr>
        <p:spPr bwMode="auto">
          <a:xfrm>
            <a:off x="6781800" y="28194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Cyrl-CS" sz="2400" b="1" dirty="0">
                <a:solidFill>
                  <a:srgbClr val="002060"/>
                </a:solidFill>
              </a:rPr>
              <a:t>Мој тата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2064" name="Text Box 16"/>
          <p:cNvSpPr txBox="1">
            <a:spLocks noChangeArrowheads="1"/>
          </p:cNvSpPr>
          <p:nvPr/>
        </p:nvSpPr>
        <p:spPr bwMode="auto">
          <a:xfrm>
            <a:off x="2590800" y="3581400"/>
            <a:ext cx="1295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Cyrl-CS" sz="3600" b="1">
                <a:solidFill>
                  <a:schemeClr val="accent2"/>
                </a:solidFill>
              </a:rPr>
              <a:t>        </a:t>
            </a:r>
            <a:endParaRPr lang="en-US" sz="3600" b="1">
              <a:solidFill>
                <a:schemeClr val="accent2"/>
              </a:solidFill>
            </a:endParaRPr>
          </a:p>
        </p:txBody>
      </p:sp>
      <p:pic>
        <p:nvPicPr>
          <p:cNvPr id="2066" name="Picture 18" descr="MARBLELINE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86200" y="6400800"/>
            <a:ext cx="4800600" cy="98425"/>
          </a:xfrm>
          <a:prstGeom prst="rect">
            <a:avLst/>
          </a:prstGeom>
          <a:noFill/>
        </p:spPr>
      </p:pic>
      <p:pic>
        <p:nvPicPr>
          <p:cNvPr id="2067" name="Picture 19" descr="MARBLELINE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6746082" y="4455318"/>
            <a:ext cx="3962400" cy="80963"/>
          </a:xfrm>
          <a:prstGeom prst="rect">
            <a:avLst/>
          </a:prstGeom>
          <a:noFill/>
        </p:spPr>
      </p:pic>
      <p:sp>
        <p:nvSpPr>
          <p:cNvPr id="2068" name="Text Box 20"/>
          <p:cNvSpPr txBox="1">
            <a:spLocks noChangeArrowheads="1"/>
          </p:cNvSpPr>
          <p:nvPr/>
        </p:nvSpPr>
        <p:spPr bwMode="auto">
          <a:xfrm>
            <a:off x="4876800" y="3505200"/>
            <a:ext cx="121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Cyrl-CS" sz="3600" b="1" dirty="0"/>
              <a:t>пиле</a:t>
            </a:r>
            <a:endParaRPr lang="en-US" sz="3600" b="1" dirty="0"/>
          </a:p>
        </p:txBody>
      </p:sp>
      <p:sp>
        <p:nvSpPr>
          <p:cNvPr id="2069" name="Text Box 21"/>
          <p:cNvSpPr txBox="1">
            <a:spLocks noChangeArrowheads="1"/>
          </p:cNvSpPr>
          <p:nvPr/>
        </p:nvSpPr>
        <p:spPr bwMode="auto">
          <a:xfrm>
            <a:off x="3352800" y="3505200"/>
            <a:ext cx="2209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Cyrl-CS" sz="3600" b="1" dirty="0">
                <a:solidFill>
                  <a:srgbClr val="002060"/>
                </a:solidFill>
              </a:rPr>
              <a:t>Ја сам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2070" name="AutoShape 2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7772400" y="5943600"/>
            <a:ext cx="609600" cy="304800"/>
          </a:xfrm>
          <a:prstGeom prst="actionButtonForwardNext">
            <a:avLst/>
          </a:prstGeom>
          <a:gradFill rotWithShape="1">
            <a:gsLst>
              <a:gs pos="0">
                <a:srgbClr val="9494DC">
                  <a:alpha val="99001"/>
                </a:srgbClr>
              </a:gs>
              <a:gs pos="50000">
                <a:schemeClr val="bg1"/>
              </a:gs>
              <a:gs pos="100000">
                <a:srgbClr val="9494DC">
                  <a:alpha val="99001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9494DC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2071" name="Text Box 23"/>
          <p:cNvSpPr txBox="1">
            <a:spLocks noChangeArrowheads="1"/>
          </p:cNvSpPr>
          <p:nvPr/>
        </p:nvSpPr>
        <p:spPr bwMode="auto">
          <a:xfrm>
            <a:off x="5867400" y="3505200"/>
            <a:ext cx="533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Cyrl-CS" sz="3600" b="1">
                <a:solidFill>
                  <a:schemeClr val="accent2"/>
                </a:solidFill>
              </a:rPr>
              <a:t>!</a:t>
            </a:r>
            <a:endParaRPr lang="en-US" sz="3600" b="1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advClick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800"/>
                            </p:stCondLst>
                            <p:childTnLst>
                              <p:par>
                                <p:cTn id="24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200"/>
                            </p:stCondLst>
                            <p:childTnLst>
                              <p:par>
                                <p:cTn id="31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500"/>
                            </p:stCondLst>
                            <p:childTnLst>
                              <p:par>
                                <p:cTn id="38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500"/>
                            </p:stCondLst>
                            <p:childTnLst>
                              <p:par>
                                <p:cTn id="4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1500"/>
                            </p:stCondLst>
                            <p:childTnLst>
                              <p:par>
                                <p:cTn id="51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3200"/>
                            </p:stCondLst>
                            <p:childTnLst>
                              <p:par>
                                <p:cTn id="5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200"/>
                            </p:stCondLst>
                            <p:childTnLst>
                              <p:par>
                                <p:cTn id="64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6800"/>
                            </p:stCondLst>
                            <p:childTnLst>
                              <p:par>
                                <p:cTn id="71" presetID="3" presetClass="emph" presetSubtype="2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72" dur="1000" fill="hold"/>
                                        <p:tgtEl>
                                          <p:spTgt spid="20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scan00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3733800"/>
            <a:ext cx="1333500" cy="1524000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2895600" y="5486400"/>
            <a:ext cx="1066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Cyrl-CS" sz="3600" b="1">
                <a:solidFill>
                  <a:schemeClr val="accent2"/>
                </a:solidFill>
              </a:rPr>
              <a:t>То</a:t>
            </a:r>
            <a:endParaRPr lang="en-US" sz="3600" b="1">
              <a:solidFill>
                <a:schemeClr val="accent2"/>
              </a:solidFill>
            </a:endParaRP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3657600" y="5486400"/>
            <a:ext cx="2743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Cyrl-CS" sz="3600" b="1" dirty="0">
                <a:solidFill>
                  <a:srgbClr val="002060"/>
                </a:solidFill>
              </a:rPr>
              <a:t>пиле сам ја!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3082" name="AutoShape 10"/>
          <p:cNvSpPr>
            <a:spLocks noChangeArrowheads="1"/>
          </p:cNvSpPr>
          <p:nvPr/>
        </p:nvSpPr>
        <p:spPr bwMode="auto">
          <a:xfrm>
            <a:off x="228600" y="228600"/>
            <a:ext cx="3429000" cy="2514600"/>
          </a:xfrm>
          <a:prstGeom prst="cloudCallout">
            <a:avLst>
              <a:gd name="adj1" fmla="val 58333"/>
              <a:gd name="adj2" fmla="val 74560"/>
            </a:avLst>
          </a:prstGeom>
          <a:solidFill>
            <a:schemeClr val="accent1"/>
          </a:solidFill>
          <a:ln w="9525">
            <a:solidFill>
              <a:srgbClr val="9494DC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3083" name="AutoShape 11"/>
          <p:cNvSpPr>
            <a:spLocks noChangeArrowheads="1"/>
          </p:cNvSpPr>
          <p:nvPr/>
        </p:nvSpPr>
        <p:spPr bwMode="auto">
          <a:xfrm>
            <a:off x="5334000" y="228600"/>
            <a:ext cx="3429000" cy="2514600"/>
          </a:xfrm>
          <a:prstGeom prst="cloudCallout">
            <a:avLst>
              <a:gd name="adj1" fmla="val -65000"/>
              <a:gd name="adj2" fmla="val 73991"/>
            </a:avLst>
          </a:prstGeom>
          <a:solidFill>
            <a:schemeClr val="accent1"/>
          </a:solidFill>
          <a:ln w="9525">
            <a:solidFill>
              <a:srgbClr val="9494DC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/>
          </a:p>
        </p:txBody>
      </p:sp>
      <p:pic>
        <p:nvPicPr>
          <p:cNvPr id="3084" name="Picture 12" descr="scan00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685800"/>
            <a:ext cx="1676400" cy="1549400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pic>
        <p:nvPicPr>
          <p:cNvPr id="3085" name="Picture 13" descr="peta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2200" y="685800"/>
            <a:ext cx="1676400" cy="1520825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sp>
        <p:nvSpPr>
          <p:cNvPr id="3086" name="Text Box 14"/>
          <p:cNvSpPr txBox="1">
            <a:spLocks noChangeArrowheads="1"/>
          </p:cNvSpPr>
          <p:nvPr/>
        </p:nvSpPr>
        <p:spPr bwMode="auto">
          <a:xfrm>
            <a:off x="304800" y="2895600"/>
            <a:ext cx="838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Cyrl-CS" sz="3600" b="1">
                <a:solidFill>
                  <a:schemeClr val="accent2"/>
                </a:solidFill>
              </a:rPr>
              <a:t>Та</a:t>
            </a:r>
            <a:endParaRPr lang="en-US" sz="3600" b="1">
              <a:solidFill>
                <a:schemeClr val="accent2"/>
              </a:solidFill>
            </a:endParaRPr>
          </a:p>
        </p:txBody>
      </p:sp>
      <p:sp>
        <p:nvSpPr>
          <p:cNvPr id="3087" name="Text Box 15"/>
          <p:cNvSpPr txBox="1">
            <a:spLocks noChangeArrowheads="1"/>
          </p:cNvSpPr>
          <p:nvPr/>
        </p:nvSpPr>
        <p:spPr bwMode="auto">
          <a:xfrm>
            <a:off x="914400" y="2895600"/>
            <a:ext cx="2743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Cyrl-CS" sz="3600" b="1" dirty="0">
                <a:solidFill>
                  <a:srgbClr val="002060"/>
                </a:solidFill>
              </a:rPr>
              <a:t>кокошка је 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3088" name="Text Box 16"/>
          <p:cNvSpPr txBox="1">
            <a:spLocks noChangeArrowheads="1"/>
          </p:cNvSpPr>
          <p:nvPr/>
        </p:nvSpPr>
        <p:spPr bwMode="auto">
          <a:xfrm>
            <a:off x="685800" y="3352800"/>
            <a:ext cx="2743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Cyrl-CS" sz="3600" b="1" dirty="0">
                <a:solidFill>
                  <a:srgbClr val="002060"/>
                </a:solidFill>
              </a:rPr>
              <a:t>моја мама.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3089" name="Text Box 17"/>
          <p:cNvSpPr txBox="1">
            <a:spLocks noChangeArrowheads="1"/>
          </p:cNvSpPr>
          <p:nvPr/>
        </p:nvSpPr>
        <p:spPr bwMode="auto">
          <a:xfrm>
            <a:off x="5943600" y="2895600"/>
            <a:ext cx="121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Cyrl-CS" sz="3600" b="1">
                <a:solidFill>
                  <a:schemeClr val="accent2"/>
                </a:solidFill>
              </a:rPr>
              <a:t>Тај </a:t>
            </a:r>
            <a:endParaRPr lang="en-US" sz="3600" b="1">
              <a:solidFill>
                <a:schemeClr val="accent2"/>
              </a:solidFill>
            </a:endParaRPr>
          </a:p>
        </p:txBody>
      </p:sp>
      <p:sp>
        <p:nvSpPr>
          <p:cNvPr id="3090" name="Text Box 18"/>
          <p:cNvSpPr txBox="1">
            <a:spLocks noChangeArrowheads="1"/>
          </p:cNvSpPr>
          <p:nvPr/>
        </p:nvSpPr>
        <p:spPr bwMode="auto">
          <a:xfrm>
            <a:off x="6781800" y="2895600"/>
            <a:ext cx="1828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Cyrl-CS" sz="3600" b="1" dirty="0">
                <a:solidFill>
                  <a:srgbClr val="002060"/>
                </a:solidFill>
              </a:rPr>
              <a:t>петао је 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3091" name="Text Box 19"/>
          <p:cNvSpPr txBox="1">
            <a:spLocks noChangeArrowheads="1"/>
          </p:cNvSpPr>
          <p:nvPr/>
        </p:nvSpPr>
        <p:spPr bwMode="auto">
          <a:xfrm>
            <a:off x="6248400" y="3352800"/>
            <a:ext cx="2057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Cyrl-CS" sz="3600" b="1" dirty="0">
                <a:solidFill>
                  <a:srgbClr val="002060"/>
                </a:solidFill>
              </a:rPr>
              <a:t>мој тата.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3092" name="Line 20"/>
          <p:cNvSpPr>
            <a:spLocks noChangeShapeType="1"/>
          </p:cNvSpPr>
          <p:nvPr/>
        </p:nvSpPr>
        <p:spPr bwMode="auto">
          <a:xfrm>
            <a:off x="381000" y="3429000"/>
            <a:ext cx="6096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93" name="Line 21"/>
          <p:cNvSpPr>
            <a:spLocks noChangeShapeType="1"/>
          </p:cNvSpPr>
          <p:nvPr/>
        </p:nvSpPr>
        <p:spPr bwMode="auto">
          <a:xfrm>
            <a:off x="2971800" y="60198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94" name="Line 22"/>
          <p:cNvSpPr>
            <a:spLocks noChangeShapeType="1"/>
          </p:cNvSpPr>
          <p:nvPr/>
        </p:nvSpPr>
        <p:spPr bwMode="auto">
          <a:xfrm>
            <a:off x="6096000" y="34290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3095" name="Picture 23" descr="MARBLELINE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14400" y="6172200"/>
            <a:ext cx="7315200" cy="76200"/>
          </a:xfrm>
          <a:prstGeom prst="rect">
            <a:avLst/>
          </a:prstGeom>
          <a:noFill/>
        </p:spPr>
      </p:pic>
      <p:sp>
        <p:nvSpPr>
          <p:cNvPr id="3096" name="AutoShape 24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267200" y="6324600"/>
            <a:ext cx="609600" cy="304800"/>
          </a:xfrm>
          <a:prstGeom prst="actionButtonForwardNext">
            <a:avLst/>
          </a:prstGeom>
          <a:gradFill rotWithShape="1">
            <a:gsLst>
              <a:gs pos="0">
                <a:srgbClr val="9494DC">
                  <a:alpha val="99001"/>
                </a:srgbClr>
              </a:gs>
              <a:gs pos="50000">
                <a:schemeClr val="bg1"/>
              </a:gs>
              <a:gs pos="100000">
                <a:srgbClr val="9494DC">
                  <a:alpha val="99001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9494DC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3097" name="AutoShape 25"/>
          <p:cNvSpPr>
            <a:spLocks noChangeArrowheads="1"/>
          </p:cNvSpPr>
          <p:nvPr/>
        </p:nvSpPr>
        <p:spPr bwMode="auto">
          <a:xfrm>
            <a:off x="6400800" y="3962400"/>
            <a:ext cx="2133600" cy="2057400"/>
          </a:xfrm>
          <a:prstGeom prst="sun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rgbClr val="9494D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98" name="AutoShape 26"/>
          <p:cNvSpPr>
            <a:spLocks noChangeArrowheads="1"/>
          </p:cNvSpPr>
          <p:nvPr/>
        </p:nvSpPr>
        <p:spPr bwMode="auto">
          <a:xfrm>
            <a:off x="304800" y="3962400"/>
            <a:ext cx="2209800" cy="2133600"/>
          </a:xfrm>
          <a:prstGeom prst="sun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rgbClr val="9494D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99" name="Text Box 27"/>
          <p:cNvSpPr txBox="1">
            <a:spLocks noChangeArrowheads="1"/>
          </p:cNvSpPr>
          <p:nvPr/>
        </p:nvSpPr>
        <p:spPr bwMode="auto">
          <a:xfrm>
            <a:off x="838200" y="47244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Cyrl-CS" sz="2400" b="1">
                <a:solidFill>
                  <a:schemeClr val="accent2"/>
                </a:solidFill>
                <a:hlinkClick r:id="rId7" action="ppaction://hlinksldjump"/>
              </a:rPr>
              <a:t>Сазнај</a:t>
            </a:r>
            <a:r>
              <a:rPr lang="sr-Cyrl-CS" sz="2000" b="1">
                <a:solidFill>
                  <a:schemeClr val="accent2"/>
                </a:solidFill>
                <a:hlinkClick r:id="rId7" action="ppaction://hlinksldjump"/>
              </a:rPr>
              <a:t>!</a:t>
            </a:r>
            <a:endParaRPr lang="en-US" sz="2000" b="1">
              <a:solidFill>
                <a:schemeClr val="accent2"/>
              </a:solidFill>
            </a:endParaRPr>
          </a:p>
        </p:txBody>
      </p:sp>
      <p:sp>
        <p:nvSpPr>
          <p:cNvPr id="3100" name="Text Box 28"/>
          <p:cNvSpPr txBox="1">
            <a:spLocks noChangeArrowheads="1"/>
          </p:cNvSpPr>
          <p:nvPr/>
        </p:nvSpPr>
        <p:spPr bwMode="auto">
          <a:xfrm>
            <a:off x="6858000" y="47244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Cyrl-CS" sz="2400" b="1">
                <a:solidFill>
                  <a:schemeClr val="accent2"/>
                </a:solidFill>
                <a:hlinkClick r:id="rId8" action="ppaction://hlinksldjump"/>
              </a:rPr>
              <a:t>Научи!</a:t>
            </a:r>
            <a:endParaRPr lang="en-US" sz="2400" b="1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advClick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100"/>
                            </p:stCondLst>
                            <p:childTnLst>
                              <p:par>
                                <p:cTn id="18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0"/>
                            </p:stCondLst>
                            <p:childTnLst>
                              <p:par>
                                <p:cTn id="37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100"/>
                            </p:stCondLst>
                            <p:childTnLst>
                              <p:par>
                                <p:cTn id="44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1900"/>
                            </p:stCondLst>
                            <p:childTnLst>
                              <p:par>
                                <p:cTn id="51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3700"/>
                            </p:stCondLst>
                            <p:childTnLst>
                              <p:par>
                                <p:cTn id="5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700"/>
                            </p:stCondLst>
                            <p:childTnLst>
                              <p:par>
                                <p:cTn id="6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7700"/>
                            </p:stCondLst>
                            <p:childTnLst>
                              <p:par>
                                <p:cTn id="70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8900"/>
                            </p:stCondLst>
                            <p:childTnLst>
                              <p:par>
                                <p:cTn id="77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0500"/>
                            </p:stCondLst>
                            <p:childTnLst>
                              <p:par>
                                <p:cTn id="84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2200"/>
                            </p:stCondLst>
                            <p:childTnLst>
                              <p:par>
                                <p:cTn id="91" presetID="3" presetClass="emph" presetSubtype="2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92" dur="1000" fill="hold"/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3200"/>
                            </p:stCondLst>
                            <p:childTnLst>
                              <p:par>
                                <p:cTn id="94" presetID="3" presetClass="emph" presetSubtype="2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95" dur="1000" fill="hold"/>
                                        <p:tgtEl>
                                          <p:spTgt spid="30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4200"/>
                            </p:stCondLst>
                            <p:childTnLst>
                              <p:par>
                                <p:cTn id="97" presetID="3" presetClass="emph" presetSubtype="2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98" dur="1000" fill="hold"/>
                                        <p:tgtEl>
                                          <p:spTgt spid="30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5200"/>
                            </p:stCondLst>
                            <p:childTnLst>
                              <p:par>
                                <p:cTn id="100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600" decel="100000"/>
                                        <p:tgtEl>
                                          <p:spTgt spid="30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600" decel="1000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600" decel="1000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600" decel="1000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7200"/>
                            </p:stCondLst>
                            <p:childTnLst>
                              <p:par>
                                <p:cTn id="109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600" decel="100000"/>
                                        <p:tgtEl>
                                          <p:spTgt spid="30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600" decel="1000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600" decel="1000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600" decel="1000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9200"/>
                            </p:stCondLst>
                            <p:childTnLst>
                              <p:par>
                                <p:cTn id="118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600" decel="100000"/>
                                        <p:tgtEl>
                                          <p:spTgt spid="30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600" decel="1000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600" decel="1000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600" decel="1000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31200"/>
                            </p:stCondLst>
                            <p:childTnLst>
                              <p:par>
                                <p:cTn id="12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20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0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33200"/>
                            </p:stCondLst>
                            <p:childTnLst>
                              <p:par>
                                <p:cTn id="13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2000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2000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35200"/>
                            </p:stCondLst>
                            <p:childTnLst>
                              <p:par>
                                <p:cTn id="1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3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36200"/>
                            </p:stCondLst>
                            <p:childTnLst>
                              <p:par>
                                <p:cTn id="1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3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2" grpId="0" animBg="1"/>
      <p:bldP spid="3083" grpId="0" animBg="1"/>
      <p:bldP spid="3092" grpId="0" animBg="1"/>
      <p:bldP spid="3093" grpId="0" animBg="1"/>
      <p:bldP spid="3094" grpId="0" animBg="1"/>
      <p:bldP spid="3097" grpId="0" animBg="1"/>
      <p:bldP spid="309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533400" y="533400"/>
            <a:ext cx="8610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Cyrl-CS" sz="2800" b="1" dirty="0">
                <a:solidFill>
                  <a:srgbClr val="002060"/>
                </a:solidFill>
              </a:rPr>
              <a:t>Шта означавају именице петао, кокошка, пиле</a:t>
            </a:r>
            <a:r>
              <a:rPr lang="en-US" sz="2800" b="1" dirty="0">
                <a:solidFill>
                  <a:srgbClr val="002060"/>
                </a:solidFill>
              </a:rPr>
              <a:t>?</a:t>
            </a:r>
          </a:p>
        </p:txBody>
      </p:sp>
      <p:pic>
        <p:nvPicPr>
          <p:cNvPr id="4101" name="Picture 5" descr="peta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447800"/>
            <a:ext cx="1219200" cy="1335088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pic>
        <p:nvPicPr>
          <p:cNvPr id="4102" name="Picture 6" descr="scan00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3124200"/>
            <a:ext cx="1219200" cy="1279525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pic>
        <p:nvPicPr>
          <p:cNvPr id="4103" name="Picture 7" descr="scan000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71600" y="4800600"/>
            <a:ext cx="1219200" cy="1371600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3657600" y="1905000"/>
            <a:ext cx="3048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Cyrl-CS" sz="2800" b="1" dirty="0">
                <a:solidFill>
                  <a:srgbClr val="002060"/>
                </a:solidFill>
              </a:rPr>
              <a:t>Петао је мужјак,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3657600" y="3429000"/>
            <a:ext cx="3352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Cyrl-CS" sz="2800" b="1" dirty="0">
                <a:solidFill>
                  <a:srgbClr val="002060"/>
                </a:solidFill>
              </a:rPr>
              <a:t>кокошка је женка,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4106" name="Text Box 10"/>
          <p:cNvSpPr txBox="1">
            <a:spLocks noChangeArrowheads="1"/>
          </p:cNvSpPr>
          <p:nvPr/>
        </p:nvSpPr>
        <p:spPr bwMode="auto">
          <a:xfrm>
            <a:off x="3657600" y="5181600"/>
            <a:ext cx="3810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Cyrl-CS" sz="2800" b="1" dirty="0">
                <a:solidFill>
                  <a:srgbClr val="002060"/>
                </a:solidFill>
              </a:rPr>
              <a:t>а пиле је младунче.</a:t>
            </a:r>
            <a:endParaRPr lang="en-US" sz="2800" b="1" dirty="0">
              <a:solidFill>
                <a:srgbClr val="002060"/>
              </a:solidFill>
            </a:endParaRPr>
          </a:p>
        </p:txBody>
      </p:sp>
      <p:pic>
        <p:nvPicPr>
          <p:cNvPr id="4107" name="Picture 11" descr="MARBLELINE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86200" y="6400800"/>
            <a:ext cx="4800600" cy="98425"/>
          </a:xfrm>
          <a:prstGeom prst="rect">
            <a:avLst/>
          </a:prstGeom>
          <a:noFill/>
        </p:spPr>
      </p:pic>
      <p:pic>
        <p:nvPicPr>
          <p:cNvPr id="4108" name="Picture 12" descr="MARBLELINE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6746082" y="4455318"/>
            <a:ext cx="3962400" cy="80963"/>
          </a:xfrm>
          <a:prstGeom prst="rect">
            <a:avLst/>
          </a:prstGeom>
          <a:noFill/>
        </p:spPr>
      </p:pic>
      <p:sp>
        <p:nvSpPr>
          <p:cNvPr id="4111" name="AutoShape 15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696200" y="5791200"/>
            <a:ext cx="609600" cy="365125"/>
          </a:xfrm>
          <a:prstGeom prst="actionButtonReturn">
            <a:avLst/>
          </a:prstGeom>
          <a:gradFill rotWithShape="1">
            <a:gsLst>
              <a:gs pos="0">
                <a:srgbClr val="9494DC"/>
              </a:gs>
              <a:gs pos="50000">
                <a:srgbClr val="FFFFFF"/>
              </a:gs>
              <a:gs pos="100000">
                <a:srgbClr val="9494DC"/>
              </a:gs>
            </a:gsLst>
            <a:lin ang="5400000" scaled="1"/>
          </a:gradFill>
          <a:ln w="9525">
            <a:solidFill>
              <a:srgbClr val="7F6A2D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 advClick="0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8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800"/>
                            </p:stCondLst>
                            <p:childTnLst>
                              <p:par>
                                <p:cTn id="1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1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1100"/>
                            </p:stCondLst>
                            <p:childTnLst>
                              <p:par>
                                <p:cTn id="2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3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500"/>
                            </p:stCondLst>
                            <p:childTnLst>
                              <p:par>
                                <p:cTn id="38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/>
      <p:bldP spid="4104" grpId="0"/>
      <p:bldP spid="4105" grpId="0"/>
      <p:bldP spid="410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609600" y="762000"/>
            <a:ext cx="7772400" cy="4913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FontTx/>
              <a:buBlip>
                <a:blip r:embed="rId2"/>
              </a:buBlip>
            </a:pPr>
            <a:r>
              <a:rPr lang="sr-Cyrl-CS" sz="2800" dirty="0"/>
              <a:t>     </a:t>
            </a:r>
            <a:r>
              <a:rPr lang="sr-Cyrl-CS" sz="2800" b="1" dirty="0">
                <a:solidFill>
                  <a:srgbClr val="002060"/>
                </a:solidFill>
              </a:rPr>
              <a:t>Реч</a:t>
            </a:r>
            <a:r>
              <a:rPr lang="sr-Cyrl-CS" sz="2800" b="1" dirty="0"/>
              <a:t> </a:t>
            </a:r>
            <a:r>
              <a:rPr lang="sr-Cyrl-CS" sz="2800" b="1" dirty="0">
                <a:solidFill>
                  <a:srgbClr val="FF0000"/>
                </a:solidFill>
              </a:rPr>
              <a:t>тај</a:t>
            </a:r>
            <a:r>
              <a:rPr lang="sr-Cyrl-CS" sz="2800" b="1" dirty="0"/>
              <a:t> </a:t>
            </a:r>
            <a:r>
              <a:rPr lang="sr-Cyrl-CS" sz="2800" b="1" dirty="0">
                <a:solidFill>
                  <a:srgbClr val="002060"/>
                </a:solidFill>
              </a:rPr>
              <a:t>може да стоји испред сваке именице</a:t>
            </a:r>
            <a:r>
              <a:rPr lang="sr-Cyrl-CS" sz="2800" b="1" dirty="0"/>
              <a:t> </a:t>
            </a:r>
            <a:r>
              <a:rPr lang="sr-Cyrl-CS" sz="2800" b="1" dirty="0">
                <a:solidFill>
                  <a:srgbClr val="FF0000"/>
                </a:solidFill>
              </a:rPr>
              <a:t>мушког</a:t>
            </a:r>
            <a:r>
              <a:rPr lang="sr-Cyrl-CS" sz="2800" b="1" dirty="0"/>
              <a:t> </a:t>
            </a:r>
            <a:r>
              <a:rPr lang="sr-Cyrl-CS" sz="2800" b="1" dirty="0">
                <a:solidFill>
                  <a:srgbClr val="002060"/>
                </a:solidFill>
              </a:rPr>
              <a:t>рода.     </a:t>
            </a:r>
          </a:p>
          <a:p>
            <a:pPr algn="ctr">
              <a:spcBef>
                <a:spcPct val="50000"/>
              </a:spcBef>
            </a:pPr>
            <a:r>
              <a:rPr lang="sr-Cyrl-CS" sz="2800" b="1" dirty="0"/>
              <a:t>  </a:t>
            </a:r>
            <a:r>
              <a:rPr lang="sr-Cyrl-CS" sz="2400" b="1" dirty="0" smtClean="0">
                <a:solidFill>
                  <a:srgbClr val="002060"/>
                </a:solidFill>
              </a:rPr>
              <a:t>(</a:t>
            </a:r>
            <a:r>
              <a:rPr lang="sr-Cyrl-CS" sz="2400" b="1" dirty="0" smtClean="0">
                <a:solidFill>
                  <a:srgbClr val="FF0000"/>
                </a:solidFill>
              </a:rPr>
              <a:t>тај</a:t>
            </a:r>
            <a:r>
              <a:rPr lang="sr-Cyrl-CS" sz="2400" b="1" dirty="0" smtClean="0"/>
              <a:t> </a:t>
            </a:r>
            <a:r>
              <a:rPr lang="sr-Cyrl-CS" sz="2400" b="1" dirty="0">
                <a:solidFill>
                  <a:srgbClr val="002060"/>
                </a:solidFill>
              </a:rPr>
              <a:t>отац, </a:t>
            </a:r>
            <a:r>
              <a:rPr lang="sr-Cyrl-CS" sz="2400" b="1" dirty="0">
                <a:solidFill>
                  <a:srgbClr val="FF0000"/>
                </a:solidFill>
              </a:rPr>
              <a:t>тај</a:t>
            </a:r>
            <a:r>
              <a:rPr lang="sr-Cyrl-CS" sz="2400" b="1" dirty="0"/>
              <a:t> </a:t>
            </a:r>
            <a:r>
              <a:rPr lang="sr-Cyrl-CS" sz="2400" b="1" dirty="0">
                <a:solidFill>
                  <a:srgbClr val="002060"/>
                </a:solidFill>
              </a:rPr>
              <a:t>аутомобил, </a:t>
            </a:r>
            <a:r>
              <a:rPr lang="sr-Cyrl-CS" sz="2400" b="1" dirty="0">
                <a:solidFill>
                  <a:srgbClr val="FF0000"/>
                </a:solidFill>
              </a:rPr>
              <a:t>тај</a:t>
            </a:r>
            <a:r>
              <a:rPr lang="sr-Cyrl-CS" sz="2400" b="1" dirty="0"/>
              <a:t> </a:t>
            </a:r>
            <a:r>
              <a:rPr lang="sr-Cyrl-CS" sz="2400" b="1" dirty="0">
                <a:solidFill>
                  <a:srgbClr val="002060"/>
                </a:solidFill>
              </a:rPr>
              <a:t>облак,</a:t>
            </a:r>
            <a:r>
              <a:rPr lang="sr-Cyrl-CS" sz="2400" b="1" dirty="0"/>
              <a:t> </a:t>
            </a:r>
            <a:r>
              <a:rPr lang="sr-Cyrl-CS" sz="2400" b="1" dirty="0">
                <a:solidFill>
                  <a:srgbClr val="FF0000"/>
                </a:solidFill>
              </a:rPr>
              <a:t>тај</a:t>
            </a:r>
            <a:r>
              <a:rPr lang="sr-Cyrl-CS" sz="2400" b="1" dirty="0"/>
              <a:t> </a:t>
            </a:r>
            <a:r>
              <a:rPr lang="sr-Cyrl-CS" sz="2400" b="1" dirty="0">
                <a:solidFill>
                  <a:srgbClr val="002060"/>
                </a:solidFill>
              </a:rPr>
              <a:t>човек...)</a:t>
            </a:r>
          </a:p>
          <a:p>
            <a:pPr algn="just">
              <a:spcBef>
                <a:spcPct val="50000"/>
              </a:spcBef>
              <a:buFontTx/>
              <a:buBlip>
                <a:blip r:embed="rId2"/>
              </a:buBlip>
            </a:pPr>
            <a:r>
              <a:rPr lang="sr-Cyrl-CS" sz="2800" b="1" dirty="0">
                <a:solidFill>
                  <a:schemeClr val="accent2"/>
                </a:solidFill>
              </a:rPr>
              <a:t>     </a:t>
            </a:r>
            <a:r>
              <a:rPr lang="sr-Cyrl-CS" sz="2800" b="1" dirty="0">
                <a:solidFill>
                  <a:srgbClr val="002060"/>
                </a:solidFill>
              </a:rPr>
              <a:t>Реч</a:t>
            </a:r>
            <a:r>
              <a:rPr lang="sr-Cyrl-CS" sz="2800" b="1" dirty="0">
                <a:solidFill>
                  <a:schemeClr val="accent2"/>
                </a:solidFill>
              </a:rPr>
              <a:t> </a:t>
            </a:r>
            <a:r>
              <a:rPr lang="sr-Cyrl-CS" sz="2800" b="1" dirty="0">
                <a:solidFill>
                  <a:srgbClr val="FF0000"/>
                </a:solidFill>
              </a:rPr>
              <a:t>та</a:t>
            </a:r>
            <a:r>
              <a:rPr lang="sr-Cyrl-CS" sz="2800" b="1" dirty="0">
                <a:solidFill>
                  <a:schemeClr val="accent2"/>
                </a:solidFill>
              </a:rPr>
              <a:t> </a:t>
            </a:r>
            <a:r>
              <a:rPr lang="sr-Cyrl-CS" sz="2800" b="1" dirty="0">
                <a:solidFill>
                  <a:srgbClr val="002060"/>
                </a:solidFill>
              </a:rPr>
              <a:t>може да стоји испред сваке именице </a:t>
            </a:r>
            <a:r>
              <a:rPr lang="sr-Cyrl-CS" sz="2800" b="1" dirty="0">
                <a:solidFill>
                  <a:srgbClr val="FF0000"/>
                </a:solidFill>
              </a:rPr>
              <a:t>женског</a:t>
            </a:r>
            <a:r>
              <a:rPr lang="sr-Cyrl-CS" sz="2800" b="1" dirty="0">
                <a:solidFill>
                  <a:schemeClr val="accent2"/>
                </a:solidFill>
              </a:rPr>
              <a:t> </a:t>
            </a:r>
            <a:r>
              <a:rPr lang="sr-Cyrl-CS" sz="2800" b="1" dirty="0">
                <a:solidFill>
                  <a:srgbClr val="002060"/>
                </a:solidFill>
              </a:rPr>
              <a:t>рода.     </a:t>
            </a:r>
          </a:p>
          <a:p>
            <a:pPr algn="ctr">
              <a:spcBef>
                <a:spcPct val="50000"/>
              </a:spcBef>
            </a:pPr>
            <a:r>
              <a:rPr lang="sr-Cyrl-CS" sz="2400" b="1" dirty="0">
                <a:solidFill>
                  <a:srgbClr val="002060"/>
                </a:solidFill>
              </a:rPr>
              <a:t>(</a:t>
            </a:r>
            <a:r>
              <a:rPr lang="sr-Cyrl-CS" sz="2400" b="1" dirty="0">
                <a:solidFill>
                  <a:srgbClr val="FF0000"/>
                </a:solidFill>
              </a:rPr>
              <a:t>та</a:t>
            </a:r>
            <a:r>
              <a:rPr lang="sr-Cyrl-CS" sz="2400" b="1" dirty="0">
                <a:solidFill>
                  <a:schemeClr val="accent2"/>
                </a:solidFill>
              </a:rPr>
              <a:t> </a:t>
            </a:r>
            <a:r>
              <a:rPr lang="sr-Cyrl-CS" sz="2400" b="1" dirty="0">
                <a:solidFill>
                  <a:srgbClr val="002060"/>
                </a:solidFill>
              </a:rPr>
              <a:t>мама</a:t>
            </a:r>
            <a:r>
              <a:rPr lang="sr-Cyrl-CS" sz="2400" b="1" dirty="0">
                <a:solidFill>
                  <a:schemeClr val="accent2"/>
                </a:solidFill>
              </a:rPr>
              <a:t>, </a:t>
            </a:r>
            <a:r>
              <a:rPr lang="sr-Cyrl-CS" sz="2400" b="1" dirty="0">
                <a:solidFill>
                  <a:srgbClr val="FF0000"/>
                </a:solidFill>
              </a:rPr>
              <a:t>та</a:t>
            </a:r>
            <a:r>
              <a:rPr lang="sr-Cyrl-CS" sz="2400" b="1" dirty="0">
                <a:solidFill>
                  <a:schemeClr val="accent2"/>
                </a:solidFill>
              </a:rPr>
              <a:t> </a:t>
            </a:r>
            <a:r>
              <a:rPr lang="sr-Cyrl-CS" sz="2400" b="1" dirty="0">
                <a:solidFill>
                  <a:srgbClr val="002060"/>
                </a:solidFill>
              </a:rPr>
              <a:t>улица, </a:t>
            </a:r>
            <a:r>
              <a:rPr lang="sr-Cyrl-CS" sz="2400" b="1" dirty="0">
                <a:solidFill>
                  <a:srgbClr val="FF0000"/>
                </a:solidFill>
              </a:rPr>
              <a:t>та</a:t>
            </a:r>
            <a:r>
              <a:rPr lang="sr-Cyrl-CS" sz="2400" b="1" dirty="0">
                <a:solidFill>
                  <a:schemeClr val="accent2"/>
                </a:solidFill>
              </a:rPr>
              <a:t> </a:t>
            </a:r>
            <a:r>
              <a:rPr lang="sr-Cyrl-CS" sz="2400" b="1" dirty="0">
                <a:solidFill>
                  <a:srgbClr val="002060"/>
                </a:solidFill>
              </a:rPr>
              <a:t>оловка,</a:t>
            </a:r>
            <a:r>
              <a:rPr lang="sr-Cyrl-CS" sz="2400" b="1" dirty="0">
                <a:solidFill>
                  <a:schemeClr val="accent2"/>
                </a:solidFill>
              </a:rPr>
              <a:t> </a:t>
            </a:r>
            <a:r>
              <a:rPr lang="sr-Cyrl-CS" sz="2400" b="1" dirty="0">
                <a:solidFill>
                  <a:srgbClr val="FF0000"/>
                </a:solidFill>
              </a:rPr>
              <a:t>та</a:t>
            </a:r>
            <a:r>
              <a:rPr lang="sr-Cyrl-CS" sz="2400" b="1" dirty="0">
                <a:solidFill>
                  <a:schemeClr val="accent2"/>
                </a:solidFill>
              </a:rPr>
              <a:t> </a:t>
            </a:r>
            <a:r>
              <a:rPr lang="sr-Cyrl-CS" sz="2400" b="1" dirty="0">
                <a:solidFill>
                  <a:srgbClr val="002060"/>
                </a:solidFill>
              </a:rPr>
              <a:t>жена...)</a:t>
            </a:r>
          </a:p>
          <a:p>
            <a:pPr algn="just">
              <a:spcBef>
                <a:spcPct val="50000"/>
              </a:spcBef>
              <a:buFontTx/>
              <a:buBlip>
                <a:blip r:embed="rId2"/>
              </a:buBlip>
            </a:pPr>
            <a:r>
              <a:rPr lang="sr-Cyrl-CS" sz="2800" b="1" dirty="0">
                <a:solidFill>
                  <a:schemeClr val="accent2"/>
                </a:solidFill>
              </a:rPr>
              <a:t>     </a:t>
            </a:r>
            <a:r>
              <a:rPr lang="sr-Cyrl-CS" sz="2800" b="1" dirty="0">
                <a:solidFill>
                  <a:srgbClr val="002060"/>
                </a:solidFill>
              </a:rPr>
              <a:t>Реч</a:t>
            </a:r>
            <a:r>
              <a:rPr lang="sr-Cyrl-CS" sz="2800" b="1" dirty="0">
                <a:solidFill>
                  <a:schemeClr val="accent2"/>
                </a:solidFill>
              </a:rPr>
              <a:t> </a:t>
            </a:r>
            <a:r>
              <a:rPr lang="sr-Cyrl-CS" sz="2800" b="1" dirty="0">
                <a:solidFill>
                  <a:srgbClr val="FF0000"/>
                </a:solidFill>
              </a:rPr>
              <a:t>то</a:t>
            </a:r>
            <a:r>
              <a:rPr lang="sr-Cyrl-CS" sz="2800" b="1" dirty="0">
                <a:solidFill>
                  <a:schemeClr val="accent2"/>
                </a:solidFill>
              </a:rPr>
              <a:t> </a:t>
            </a:r>
            <a:r>
              <a:rPr lang="sr-Cyrl-CS" sz="2800" b="1" dirty="0">
                <a:solidFill>
                  <a:srgbClr val="002060"/>
                </a:solidFill>
              </a:rPr>
              <a:t>може да стоји испред сваке именице </a:t>
            </a:r>
            <a:r>
              <a:rPr lang="sr-Cyrl-CS" sz="2800" b="1" dirty="0">
                <a:solidFill>
                  <a:srgbClr val="FF0000"/>
                </a:solidFill>
              </a:rPr>
              <a:t>средњег</a:t>
            </a:r>
            <a:r>
              <a:rPr lang="sr-Cyrl-CS" sz="2800" b="1" dirty="0">
                <a:solidFill>
                  <a:schemeClr val="accent2"/>
                </a:solidFill>
              </a:rPr>
              <a:t> </a:t>
            </a:r>
            <a:r>
              <a:rPr lang="sr-Cyrl-CS" sz="2800" b="1" dirty="0">
                <a:solidFill>
                  <a:srgbClr val="002060"/>
                </a:solidFill>
              </a:rPr>
              <a:t>рода.    </a:t>
            </a:r>
          </a:p>
          <a:p>
            <a:pPr algn="ctr">
              <a:spcBef>
                <a:spcPct val="50000"/>
              </a:spcBef>
            </a:pPr>
            <a:r>
              <a:rPr lang="sr-Cyrl-CS" sz="2800" b="1" dirty="0">
                <a:solidFill>
                  <a:schemeClr val="accent2"/>
                </a:solidFill>
              </a:rPr>
              <a:t>  </a:t>
            </a:r>
            <a:r>
              <a:rPr lang="sr-Cyrl-CS" sz="2400" b="1" dirty="0">
                <a:solidFill>
                  <a:srgbClr val="002060"/>
                </a:solidFill>
              </a:rPr>
              <a:t>(</a:t>
            </a:r>
            <a:r>
              <a:rPr lang="sr-Cyrl-CS" sz="2400" b="1" dirty="0">
                <a:solidFill>
                  <a:srgbClr val="FF0000"/>
                </a:solidFill>
              </a:rPr>
              <a:t>то</a:t>
            </a:r>
            <a:r>
              <a:rPr lang="sr-Cyrl-CS" sz="2400" b="1" dirty="0">
                <a:solidFill>
                  <a:schemeClr val="accent2"/>
                </a:solidFill>
              </a:rPr>
              <a:t> </a:t>
            </a:r>
            <a:r>
              <a:rPr lang="sr-Cyrl-CS" sz="2400" b="1" dirty="0">
                <a:solidFill>
                  <a:srgbClr val="002060"/>
                </a:solidFill>
              </a:rPr>
              <a:t>дете, </a:t>
            </a:r>
            <a:r>
              <a:rPr lang="sr-Cyrl-CS" sz="2400" b="1" dirty="0">
                <a:solidFill>
                  <a:srgbClr val="FF0000"/>
                </a:solidFill>
              </a:rPr>
              <a:t>то</a:t>
            </a:r>
            <a:r>
              <a:rPr lang="sr-Cyrl-CS" sz="2400" b="1" dirty="0">
                <a:solidFill>
                  <a:schemeClr val="accent2"/>
                </a:solidFill>
              </a:rPr>
              <a:t> </a:t>
            </a:r>
            <a:r>
              <a:rPr lang="sr-Cyrl-CS" sz="2400" b="1" dirty="0">
                <a:solidFill>
                  <a:srgbClr val="002060"/>
                </a:solidFill>
              </a:rPr>
              <a:t>маче</a:t>
            </a:r>
            <a:r>
              <a:rPr lang="sr-Cyrl-CS" sz="2400" b="1" dirty="0">
                <a:solidFill>
                  <a:schemeClr val="accent2"/>
                </a:solidFill>
              </a:rPr>
              <a:t>, </a:t>
            </a:r>
            <a:r>
              <a:rPr lang="sr-Cyrl-CS" sz="2400" b="1" dirty="0">
                <a:solidFill>
                  <a:srgbClr val="FF0000"/>
                </a:solidFill>
              </a:rPr>
              <a:t>то</a:t>
            </a:r>
            <a:r>
              <a:rPr lang="sr-Cyrl-CS" sz="2400" b="1" dirty="0">
                <a:solidFill>
                  <a:schemeClr val="accent2"/>
                </a:solidFill>
              </a:rPr>
              <a:t> </a:t>
            </a:r>
            <a:r>
              <a:rPr lang="sr-Cyrl-CS" sz="2400" b="1" dirty="0">
                <a:solidFill>
                  <a:srgbClr val="002060"/>
                </a:solidFill>
              </a:rPr>
              <a:t>перо, </a:t>
            </a:r>
            <a:r>
              <a:rPr lang="sr-Cyrl-CS" sz="2400" b="1" dirty="0">
                <a:solidFill>
                  <a:srgbClr val="FF0000"/>
                </a:solidFill>
              </a:rPr>
              <a:t>то</a:t>
            </a:r>
            <a:r>
              <a:rPr lang="sr-Cyrl-CS" sz="2400" b="1" dirty="0">
                <a:solidFill>
                  <a:schemeClr val="accent2"/>
                </a:solidFill>
              </a:rPr>
              <a:t> </a:t>
            </a:r>
            <a:r>
              <a:rPr lang="sr-Cyrl-CS" sz="2400" b="1" dirty="0">
                <a:solidFill>
                  <a:srgbClr val="002060"/>
                </a:solidFill>
              </a:rPr>
              <a:t>сунце,</a:t>
            </a:r>
            <a:r>
              <a:rPr lang="sr-Cyrl-CS" sz="2400" b="1" dirty="0">
                <a:solidFill>
                  <a:schemeClr val="accent2"/>
                </a:solidFill>
              </a:rPr>
              <a:t> </a:t>
            </a:r>
            <a:r>
              <a:rPr lang="sr-Cyrl-CS" sz="2400" b="1" dirty="0">
                <a:solidFill>
                  <a:srgbClr val="FF0000"/>
                </a:solidFill>
              </a:rPr>
              <a:t>то</a:t>
            </a:r>
            <a:r>
              <a:rPr lang="sr-Cyrl-CS" sz="2400" b="1" dirty="0">
                <a:solidFill>
                  <a:schemeClr val="accent2"/>
                </a:solidFill>
              </a:rPr>
              <a:t> </a:t>
            </a:r>
            <a:r>
              <a:rPr lang="sr-Cyrl-CS" sz="2400" b="1" dirty="0">
                <a:solidFill>
                  <a:srgbClr val="002060"/>
                </a:solidFill>
              </a:rPr>
              <a:t>око...)</a:t>
            </a:r>
            <a:endParaRPr lang="en-US" sz="2400" b="1" dirty="0">
              <a:solidFill>
                <a:srgbClr val="002060"/>
              </a:solidFill>
            </a:endParaRPr>
          </a:p>
        </p:txBody>
      </p:sp>
      <p:pic>
        <p:nvPicPr>
          <p:cNvPr id="5127" name="Picture 7" descr="MARBLELINE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6746082" y="4455318"/>
            <a:ext cx="3962400" cy="80963"/>
          </a:xfrm>
          <a:prstGeom prst="rect">
            <a:avLst/>
          </a:prstGeom>
          <a:noFill/>
        </p:spPr>
      </p:pic>
      <p:pic>
        <p:nvPicPr>
          <p:cNvPr id="5128" name="Picture 8" descr="MARBLELINE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6400800"/>
            <a:ext cx="4800600" cy="98425"/>
          </a:xfrm>
          <a:prstGeom prst="rect">
            <a:avLst/>
          </a:prstGeom>
          <a:noFill/>
        </p:spPr>
      </p:pic>
      <p:sp>
        <p:nvSpPr>
          <p:cNvPr id="5129" name="AutoShape 9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696200" y="5791200"/>
            <a:ext cx="609600" cy="365125"/>
          </a:xfrm>
          <a:prstGeom prst="actionButtonReturn">
            <a:avLst/>
          </a:prstGeom>
          <a:gradFill rotWithShape="1">
            <a:gsLst>
              <a:gs pos="0">
                <a:srgbClr val="9494DC"/>
              </a:gs>
              <a:gs pos="50000">
                <a:srgbClr val="FFFFFF"/>
              </a:gs>
              <a:gs pos="100000">
                <a:srgbClr val="9494DC"/>
              </a:gs>
            </a:gsLst>
            <a:lin ang="5400000" scaled="1"/>
          </a:gradFill>
          <a:ln w="9525">
            <a:solidFill>
              <a:srgbClr val="7F6A2D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 advClick="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500"/>
                            </p:stCondLst>
                            <p:childTnLst>
                              <p:par>
                                <p:cTn id="12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700"/>
                            </p:stCondLst>
                            <p:childTnLst>
                              <p:par>
                                <p:cTn id="19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6200"/>
                            </p:stCondLst>
                            <p:childTnLst>
                              <p:par>
                                <p:cTn id="26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600"/>
                            </p:stCondLst>
                            <p:childTnLst>
                              <p:par>
                                <p:cTn id="33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6100"/>
                            </p:stCondLst>
                            <p:childTnLst>
                              <p:par>
                                <p:cTn id="40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Oval 7"/>
          <p:cNvSpPr>
            <a:spLocks noChangeArrowheads="1"/>
          </p:cNvSpPr>
          <p:nvPr/>
        </p:nvSpPr>
        <p:spPr bwMode="auto">
          <a:xfrm>
            <a:off x="457200" y="609600"/>
            <a:ext cx="8382000" cy="1219200"/>
          </a:xfrm>
          <a:prstGeom prst="ellipse">
            <a:avLst/>
          </a:prstGeom>
          <a:solidFill>
            <a:srgbClr val="92D050"/>
          </a:solidFill>
          <a:ln w="9525">
            <a:solidFill>
              <a:srgbClr val="9494DC"/>
            </a:solidFill>
            <a:round/>
            <a:headEnd/>
            <a:tailEnd/>
          </a:ln>
          <a:effectLst>
            <a:outerShdw sy="50000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762000" y="914400"/>
            <a:ext cx="800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Cyrl-CS" sz="2400" b="1" dirty="0">
                <a:solidFill>
                  <a:srgbClr val="7030A0"/>
                </a:solidFill>
              </a:rPr>
              <a:t>Именице имају три рода:</a:t>
            </a:r>
            <a:r>
              <a:rPr lang="sr-Cyrl-CS" sz="2400" b="1" dirty="0"/>
              <a:t> </a:t>
            </a:r>
            <a:r>
              <a:rPr lang="sr-Cyrl-CS" sz="2400" b="1" dirty="0">
                <a:solidFill>
                  <a:srgbClr val="FF0000"/>
                </a:solidFill>
              </a:rPr>
              <a:t>мушки, женски и средњи род</a:t>
            </a:r>
            <a:r>
              <a:rPr lang="sr-Cyrl-CS" sz="2400" b="1" dirty="0">
                <a:solidFill>
                  <a:schemeClr val="accent2"/>
                </a:solidFill>
              </a:rPr>
              <a:t>.</a:t>
            </a:r>
            <a:endParaRPr lang="en-US" sz="2400" b="1" dirty="0">
              <a:solidFill>
                <a:schemeClr val="accent2"/>
              </a:solidFill>
            </a:endParaRPr>
          </a:p>
        </p:txBody>
      </p:sp>
      <p:sp>
        <p:nvSpPr>
          <p:cNvPr id="6164" name="Oval 20"/>
          <p:cNvSpPr>
            <a:spLocks noChangeArrowheads="1"/>
          </p:cNvSpPr>
          <p:nvPr/>
        </p:nvSpPr>
        <p:spPr bwMode="auto">
          <a:xfrm>
            <a:off x="2133600" y="2362200"/>
            <a:ext cx="48768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9494DC"/>
            </a:solidFill>
            <a:round/>
            <a:headEnd/>
            <a:tailEnd/>
          </a:ln>
          <a:effectLst>
            <a:outerShdw sy="50000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6165" name="Text Box 21"/>
          <p:cNvSpPr txBox="1">
            <a:spLocks noChangeArrowheads="1"/>
          </p:cNvSpPr>
          <p:nvPr/>
        </p:nvSpPr>
        <p:spPr bwMode="auto">
          <a:xfrm>
            <a:off x="3352800" y="2514600"/>
            <a:ext cx="2590800" cy="519113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2800" b="1">
                <a:solidFill>
                  <a:schemeClr val="accent2"/>
                </a:solidFill>
              </a:rPr>
              <a:t>Род именица</a:t>
            </a:r>
            <a:endParaRPr lang="en-US" sz="2800" b="1">
              <a:solidFill>
                <a:schemeClr val="accent2"/>
              </a:solidFill>
            </a:endParaRPr>
          </a:p>
        </p:txBody>
      </p:sp>
      <p:sp>
        <p:nvSpPr>
          <p:cNvPr id="6166" name="Oval 22"/>
          <p:cNvSpPr>
            <a:spLocks noChangeArrowheads="1"/>
          </p:cNvSpPr>
          <p:nvPr/>
        </p:nvSpPr>
        <p:spPr bwMode="auto">
          <a:xfrm>
            <a:off x="5105400" y="3581400"/>
            <a:ext cx="36576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9494DC"/>
            </a:solidFill>
            <a:round/>
            <a:headEnd/>
            <a:tailEnd/>
          </a:ln>
          <a:effectLst>
            <a:outerShdw sy="50000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6167" name="Oval 23"/>
          <p:cNvSpPr>
            <a:spLocks noChangeArrowheads="1"/>
          </p:cNvSpPr>
          <p:nvPr/>
        </p:nvSpPr>
        <p:spPr bwMode="auto">
          <a:xfrm>
            <a:off x="2743200" y="4572000"/>
            <a:ext cx="36576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9494DC"/>
            </a:solidFill>
            <a:round/>
            <a:headEnd/>
            <a:tailEnd/>
          </a:ln>
          <a:effectLst>
            <a:outerShdw sy="50000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6168" name="Oval 24"/>
          <p:cNvSpPr>
            <a:spLocks noChangeArrowheads="1"/>
          </p:cNvSpPr>
          <p:nvPr/>
        </p:nvSpPr>
        <p:spPr bwMode="auto">
          <a:xfrm>
            <a:off x="533400" y="3581400"/>
            <a:ext cx="36576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9494DC"/>
            </a:solidFill>
            <a:round/>
            <a:headEnd/>
            <a:tailEnd/>
          </a:ln>
          <a:effectLst>
            <a:outerShdw sy="50000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6169" name="Text Box 25"/>
          <p:cNvSpPr txBox="1">
            <a:spLocks noChangeArrowheads="1"/>
          </p:cNvSpPr>
          <p:nvPr/>
        </p:nvSpPr>
        <p:spPr bwMode="auto">
          <a:xfrm>
            <a:off x="1143000" y="3733800"/>
            <a:ext cx="2362200" cy="519113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2800" b="1" dirty="0">
                <a:solidFill>
                  <a:schemeClr val="accent2"/>
                </a:solidFill>
              </a:rPr>
              <a:t>мушки род</a:t>
            </a:r>
            <a:endParaRPr lang="en-US" sz="2800" b="1" dirty="0">
              <a:solidFill>
                <a:schemeClr val="accent2"/>
              </a:solidFill>
            </a:endParaRPr>
          </a:p>
        </p:txBody>
      </p:sp>
      <p:sp>
        <p:nvSpPr>
          <p:cNvPr id="6170" name="Text Box 26"/>
          <p:cNvSpPr txBox="1">
            <a:spLocks noChangeArrowheads="1"/>
          </p:cNvSpPr>
          <p:nvPr/>
        </p:nvSpPr>
        <p:spPr bwMode="auto">
          <a:xfrm>
            <a:off x="5715000" y="3733800"/>
            <a:ext cx="2438400" cy="519113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2800" b="1" dirty="0">
                <a:solidFill>
                  <a:schemeClr val="accent2"/>
                </a:solidFill>
              </a:rPr>
              <a:t>женски род</a:t>
            </a:r>
            <a:endParaRPr lang="en-US" sz="2800" b="1" dirty="0">
              <a:solidFill>
                <a:schemeClr val="accent2"/>
              </a:solidFill>
            </a:endParaRPr>
          </a:p>
        </p:txBody>
      </p:sp>
      <p:sp>
        <p:nvSpPr>
          <p:cNvPr id="6171" name="Text Box 27"/>
          <p:cNvSpPr txBox="1">
            <a:spLocks noChangeArrowheads="1"/>
          </p:cNvSpPr>
          <p:nvPr/>
        </p:nvSpPr>
        <p:spPr bwMode="auto">
          <a:xfrm>
            <a:off x="3581400" y="4724400"/>
            <a:ext cx="2057400" cy="519113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2800" b="1" dirty="0">
                <a:solidFill>
                  <a:schemeClr val="accent2"/>
                </a:solidFill>
              </a:rPr>
              <a:t>средњи род</a:t>
            </a:r>
            <a:endParaRPr lang="en-US" sz="2800" b="1" dirty="0">
              <a:solidFill>
                <a:schemeClr val="accent2"/>
              </a:solidFill>
            </a:endParaRPr>
          </a:p>
        </p:txBody>
      </p:sp>
      <p:sp>
        <p:nvSpPr>
          <p:cNvPr id="6172" name="Line 28"/>
          <p:cNvSpPr>
            <a:spLocks noChangeShapeType="1"/>
          </p:cNvSpPr>
          <p:nvPr/>
        </p:nvSpPr>
        <p:spPr bwMode="auto">
          <a:xfrm flipH="1">
            <a:off x="3429000" y="3352800"/>
            <a:ext cx="838200" cy="228600"/>
          </a:xfrm>
          <a:prstGeom prst="line">
            <a:avLst/>
          </a:prstGeom>
          <a:noFill/>
          <a:ln w="38100">
            <a:solidFill>
              <a:srgbClr val="9494DC"/>
            </a:solidFill>
            <a:round/>
            <a:headEnd/>
            <a:tailEnd type="triangle" w="med" len="med"/>
          </a:ln>
          <a:effectLst>
            <a:outerShdw dist="45791" dir="2021404" algn="ctr" rotWithShape="0">
              <a:schemeClr val="accent2"/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173" name="Line 29"/>
          <p:cNvSpPr>
            <a:spLocks noChangeShapeType="1"/>
          </p:cNvSpPr>
          <p:nvPr/>
        </p:nvSpPr>
        <p:spPr bwMode="auto">
          <a:xfrm>
            <a:off x="4572000" y="3352800"/>
            <a:ext cx="0" cy="1143000"/>
          </a:xfrm>
          <a:prstGeom prst="line">
            <a:avLst/>
          </a:prstGeom>
          <a:noFill/>
          <a:ln w="38100">
            <a:solidFill>
              <a:srgbClr val="9494DC"/>
            </a:solidFill>
            <a:round/>
            <a:headEnd/>
            <a:tailEnd type="triangle" w="med" len="med"/>
          </a:ln>
          <a:effectLst>
            <a:outerShdw dist="45791" dir="2021404" algn="ctr" rotWithShape="0">
              <a:schemeClr val="accent2"/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175" name="Line 31"/>
          <p:cNvSpPr>
            <a:spLocks noChangeShapeType="1"/>
          </p:cNvSpPr>
          <p:nvPr/>
        </p:nvSpPr>
        <p:spPr bwMode="auto">
          <a:xfrm>
            <a:off x="4876800" y="3352800"/>
            <a:ext cx="838200" cy="228600"/>
          </a:xfrm>
          <a:prstGeom prst="line">
            <a:avLst/>
          </a:prstGeom>
          <a:noFill/>
          <a:ln w="38100">
            <a:solidFill>
              <a:srgbClr val="9494DC"/>
            </a:solidFill>
            <a:round/>
            <a:headEnd/>
            <a:tailEnd type="triangle" w="med" len="med"/>
          </a:ln>
          <a:effectLst>
            <a:outerShdw dist="28398" dir="3806097" algn="ctr" rotWithShape="0">
              <a:schemeClr val="accent2"/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192" name="Text Box 48"/>
          <p:cNvSpPr txBox="1">
            <a:spLocks noChangeArrowheads="1"/>
          </p:cNvSpPr>
          <p:nvPr/>
        </p:nvSpPr>
        <p:spPr bwMode="auto">
          <a:xfrm>
            <a:off x="7070725" y="59817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6193" name="Text Box 49"/>
          <p:cNvSpPr txBox="1">
            <a:spLocks noChangeArrowheads="1"/>
          </p:cNvSpPr>
          <p:nvPr/>
        </p:nvSpPr>
        <p:spPr bwMode="auto">
          <a:xfrm>
            <a:off x="6842125" y="47625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6194" name="Text Box 50"/>
          <p:cNvSpPr txBox="1">
            <a:spLocks noChangeArrowheads="1"/>
          </p:cNvSpPr>
          <p:nvPr/>
        </p:nvSpPr>
        <p:spPr bwMode="auto">
          <a:xfrm>
            <a:off x="7832725" y="52197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pic>
        <p:nvPicPr>
          <p:cNvPr id="6205" name="Picture 61" descr="MARBLELINE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6172200"/>
            <a:ext cx="7315200" cy="76200"/>
          </a:xfrm>
          <a:prstGeom prst="rect">
            <a:avLst/>
          </a:prstGeom>
          <a:noFill/>
        </p:spPr>
      </p:pic>
      <p:sp>
        <p:nvSpPr>
          <p:cNvPr id="6206" name="AutoShape 6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4267200" y="6324600"/>
            <a:ext cx="609600" cy="304800"/>
          </a:xfrm>
          <a:prstGeom prst="actionButtonForwardNext">
            <a:avLst/>
          </a:prstGeom>
          <a:gradFill rotWithShape="1">
            <a:gsLst>
              <a:gs pos="0">
                <a:srgbClr val="9494DC">
                  <a:alpha val="99001"/>
                </a:srgbClr>
              </a:gs>
              <a:gs pos="50000">
                <a:schemeClr val="bg1"/>
              </a:gs>
              <a:gs pos="100000">
                <a:srgbClr val="9494DC">
                  <a:alpha val="99001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9494DC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en-US"/>
          </a:p>
        </p:txBody>
      </p:sp>
      <p:pic>
        <p:nvPicPr>
          <p:cNvPr id="6209" name="Picture 65" descr="LIGHTBULB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2286000"/>
            <a:ext cx="801688" cy="914400"/>
          </a:xfrm>
          <a:prstGeom prst="rect">
            <a:avLst/>
          </a:prstGeom>
          <a:noFill/>
        </p:spPr>
      </p:pic>
      <p:pic>
        <p:nvPicPr>
          <p:cNvPr id="6210" name="Picture 66" descr="LIGHTBULB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5200" y="2286000"/>
            <a:ext cx="801688" cy="914400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2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200"/>
                            </p:stCondLst>
                            <p:childTnLst>
                              <p:par>
                                <p:cTn id="20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1100"/>
                            </p:stCondLst>
                            <p:childTnLst>
                              <p:par>
                                <p:cTn id="2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1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6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100"/>
                            </p:stCondLst>
                            <p:childTnLst>
                              <p:par>
                                <p:cTn id="37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800"/>
                            </p:stCondLst>
                            <p:childTnLst>
                              <p:par>
                                <p:cTn id="4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68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6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8800"/>
                            </p:stCondLst>
                            <p:childTnLst>
                              <p:par>
                                <p:cTn id="54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600"/>
                            </p:stCondLst>
                            <p:childTnLst>
                              <p:par>
                                <p:cTn id="6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6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16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6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3600"/>
                            </p:stCondLst>
                            <p:childTnLst>
                              <p:par>
                                <p:cTn id="71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1" grpId="0" animBg="1"/>
      <p:bldP spid="6164" grpId="0" animBg="1"/>
      <p:bldP spid="6166" grpId="0" animBg="1"/>
      <p:bldP spid="6167" grpId="0" animBg="1"/>
      <p:bldP spid="6168" grpId="0" animBg="1"/>
      <p:bldP spid="6172" grpId="0" animBg="1"/>
      <p:bldP spid="6173" grpId="0" animBg="1"/>
      <p:bldP spid="617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914400" y="381000"/>
            <a:ext cx="7924800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Cyrl-CS" sz="3200" b="1" dirty="0">
                <a:solidFill>
                  <a:schemeClr val="accent2"/>
                </a:solidFill>
              </a:rPr>
              <a:t>Задатак број 1:                                              </a:t>
            </a:r>
          </a:p>
          <a:p>
            <a:pPr>
              <a:spcBef>
                <a:spcPct val="50000"/>
              </a:spcBef>
              <a:buFontTx/>
              <a:buBlip>
                <a:blip r:embed="rId2"/>
              </a:buBlip>
            </a:pPr>
            <a:r>
              <a:rPr lang="sr-Cyrl-CS" sz="2000" b="1" dirty="0">
                <a:solidFill>
                  <a:schemeClr val="accent2"/>
                </a:solidFill>
              </a:rPr>
              <a:t>    Следеће именице разврстај на основу рода коме припадају</a:t>
            </a:r>
            <a:r>
              <a:rPr lang="en-US" sz="2000" b="1" dirty="0">
                <a:solidFill>
                  <a:schemeClr val="accent2"/>
                </a:solidFill>
              </a:rPr>
              <a:t>:</a:t>
            </a:r>
            <a:r>
              <a:rPr lang="sr-Cyrl-CS" sz="2000" b="1" dirty="0">
                <a:solidFill>
                  <a:schemeClr val="accent2"/>
                </a:solidFill>
              </a:rPr>
              <a:t> нога, ноћ, облак, мед, дрво, цар, камен, брдо, море, кућа, небо, кап.  </a:t>
            </a:r>
            <a:endParaRPr lang="en-US" sz="2000" b="1" dirty="0">
              <a:solidFill>
                <a:schemeClr val="accent2"/>
              </a:solidFill>
            </a:endParaRP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914400" y="3124200"/>
            <a:ext cx="1828800" cy="2743200"/>
          </a:xfrm>
          <a:prstGeom prst="rect">
            <a:avLst/>
          </a:prstGeom>
          <a:gradFill rotWithShape="1">
            <a:gsLst>
              <a:gs pos="0">
                <a:srgbClr val="CC99FF"/>
              </a:gs>
              <a:gs pos="50000">
                <a:srgbClr val="F8F200"/>
              </a:gs>
              <a:gs pos="100000">
                <a:srgbClr val="CC99FF"/>
              </a:gs>
            </a:gsLst>
            <a:lin ang="0" scaled="1"/>
          </a:gradFill>
          <a:ln w="3810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>
              <a:solidFill>
                <a:srgbClr val="FF9900"/>
              </a:solidFill>
            </a:endParaRPr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6400800" y="3124200"/>
            <a:ext cx="1828800" cy="2743200"/>
          </a:xfrm>
          <a:prstGeom prst="rect">
            <a:avLst/>
          </a:prstGeom>
          <a:gradFill rotWithShape="1">
            <a:gsLst>
              <a:gs pos="0">
                <a:srgbClr val="CC99FF"/>
              </a:gs>
              <a:gs pos="50000">
                <a:srgbClr val="F8F200"/>
              </a:gs>
              <a:gs pos="100000">
                <a:srgbClr val="CC99FF"/>
              </a:gs>
            </a:gsLst>
            <a:lin ang="0" scaled="1"/>
          </a:gradFill>
          <a:ln w="3810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3657600" y="3124200"/>
            <a:ext cx="1828800" cy="2743200"/>
          </a:xfrm>
          <a:prstGeom prst="rect">
            <a:avLst/>
          </a:prstGeom>
          <a:gradFill rotWithShape="1">
            <a:gsLst>
              <a:gs pos="0">
                <a:srgbClr val="CC99FF"/>
              </a:gs>
              <a:gs pos="50000">
                <a:srgbClr val="F8F200"/>
              </a:gs>
              <a:gs pos="100000">
                <a:srgbClr val="CC99FF"/>
              </a:gs>
            </a:gsLst>
            <a:lin ang="0" scaled="1"/>
          </a:gradFill>
          <a:ln w="3810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201" name="AutoShape 9"/>
          <p:cNvSpPr>
            <a:spLocks noChangeArrowheads="1"/>
          </p:cNvSpPr>
          <p:nvPr/>
        </p:nvSpPr>
        <p:spPr bwMode="auto">
          <a:xfrm>
            <a:off x="762000" y="2057400"/>
            <a:ext cx="2133600" cy="1066800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3810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202" name="AutoShape 10"/>
          <p:cNvSpPr>
            <a:spLocks noChangeArrowheads="1"/>
          </p:cNvSpPr>
          <p:nvPr/>
        </p:nvSpPr>
        <p:spPr bwMode="auto">
          <a:xfrm>
            <a:off x="3505200" y="2057400"/>
            <a:ext cx="2133600" cy="1066800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3810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203" name="AutoShape 11"/>
          <p:cNvSpPr>
            <a:spLocks noChangeArrowheads="1"/>
          </p:cNvSpPr>
          <p:nvPr/>
        </p:nvSpPr>
        <p:spPr bwMode="auto">
          <a:xfrm>
            <a:off x="6248400" y="2057400"/>
            <a:ext cx="2133600" cy="1066800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3810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8205" name="Picture 13" descr="MARBLELINE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6172200"/>
            <a:ext cx="7315200" cy="76200"/>
          </a:xfrm>
          <a:prstGeom prst="rect">
            <a:avLst/>
          </a:prstGeom>
          <a:noFill/>
        </p:spPr>
      </p:pic>
      <p:sp>
        <p:nvSpPr>
          <p:cNvPr id="8206" name="Text Box 14"/>
          <p:cNvSpPr txBox="1">
            <a:spLocks noChangeArrowheads="1"/>
          </p:cNvSpPr>
          <p:nvPr/>
        </p:nvSpPr>
        <p:spPr bwMode="auto">
          <a:xfrm>
            <a:off x="1066800" y="2667000"/>
            <a:ext cx="152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2000" b="1">
                <a:solidFill>
                  <a:srgbClr val="FFFF00"/>
                </a:solidFill>
              </a:rPr>
              <a:t>Мушки род</a:t>
            </a:r>
            <a:endParaRPr lang="en-US" sz="2000" b="1">
              <a:solidFill>
                <a:srgbClr val="FFFF00"/>
              </a:solidFill>
            </a:endParaRPr>
          </a:p>
        </p:txBody>
      </p:sp>
      <p:sp>
        <p:nvSpPr>
          <p:cNvPr id="8207" name="Text Box 15"/>
          <p:cNvSpPr txBox="1">
            <a:spLocks noChangeArrowheads="1"/>
          </p:cNvSpPr>
          <p:nvPr/>
        </p:nvSpPr>
        <p:spPr bwMode="auto">
          <a:xfrm>
            <a:off x="3810000" y="2667000"/>
            <a:ext cx="1600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2000" b="1">
                <a:solidFill>
                  <a:srgbClr val="FFFF00"/>
                </a:solidFill>
              </a:rPr>
              <a:t>Женски род</a:t>
            </a:r>
            <a:endParaRPr lang="en-US" sz="2000" b="1">
              <a:solidFill>
                <a:srgbClr val="FFFF00"/>
              </a:solidFill>
            </a:endParaRPr>
          </a:p>
        </p:txBody>
      </p:sp>
      <p:sp>
        <p:nvSpPr>
          <p:cNvPr id="8208" name="Text Box 16"/>
          <p:cNvSpPr txBox="1">
            <a:spLocks noChangeArrowheads="1"/>
          </p:cNvSpPr>
          <p:nvPr/>
        </p:nvSpPr>
        <p:spPr bwMode="auto">
          <a:xfrm>
            <a:off x="6705600" y="2667000"/>
            <a:ext cx="121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8209" name="Text Box 17"/>
          <p:cNvSpPr txBox="1">
            <a:spLocks noChangeArrowheads="1"/>
          </p:cNvSpPr>
          <p:nvPr/>
        </p:nvSpPr>
        <p:spPr bwMode="auto">
          <a:xfrm>
            <a:off x="6553200" y="2667000"/>
            <a:ext cx="1600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2000" b="1">
                <a:solidFill>
                  <a:srgbClr val="FFFF00"/>
                </a:solidFill>
              </a:rPr>
              <a:t>Средњи род</a:t>
            </a:r>
            <a:endParaRPr lang="en-US" sz="2000" b="1">
              <a:solidFill>
                <a:srgbClr val="FFFF00"/>
              </a:solidFill>
            </a:endParaRPr>
          </a:p>
        </p:txBody>
      </p:sp>
      <p:sp>
        <p:nvSpPr>
          <p:cNvPr id="8210" name="Line 18"/>
          <p:cNvSpPr>
            <a:spLocks noChangeShapeType="1"/>
          </p:cNvSpPr>
          <p:nvPr/>
        </p:nvSpPr>
        <p:spPr bwMode="auto">
          <a:xfrm>
            <a:off x="1143000" y="38862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213" name="Line 21"/>
          <p:cNvSpPr>
            <a:spLocks noChangeShapeType="1"/>
          </p:cNvSpPr>
          <p:nvPr/>
        </p:nvSpPr>
        <p:spPr bwMode="auto">
          <a:xfrm>
            <a:off x="1143000" y="44196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214" name="Line 22"/>
          <p:cNvSpPr>
            <a:spLocks noChangeShapeType="1"/>
          </p:cNvSpPr>
          <p:nvPr/>
        </p:nvSpPr>
        <p:spPr bwMode="auto">
          <a:xfrm>
            <a:off x="1143000" y="49530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215" name="Line 23"/>
          <p:cNvSpPr>
            <a:spLocks noChangeShapeType="1"/>
          </p:cNvSpPr>
          <p:nvPr/>
        </p:nvSpPr>
        <p:spPr bwMode="auto">
          <a:xfrm>
            <a:off x="1143000" y="54864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216" name="Line 24"/>
          <p:cNvSpPr>
            <a:spLocks noChangeShapeType="1"/>
          </p:cNvSpPr>
          <p:nvPr/>
        </p:nvSpPr>
        <p:spPr bwMode="auto">
          <a:xfrm>
            <a:off x="3962400" y="54864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217" name="Line 25"/>
          <p:cNvSpPr>
            <a:spLocks noChangeShapeType="1"/>
          </p:cNvSpPr>
          <p:nvPr/>
        </p:nvSpPr>
        <p:spPr bwMode="auto">
          <a:xfrm>
            <a:off x="3962400" y="44196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218" name="Line 26"/>
          <p:cNvSpPr>
            <a:spLocks noChangeShapeType="1"/>
          </p:cNvSpPr>
          <p:nvPr/>
        </p:nvSpPr>
        <p:spPr bwMode="auto">
          <a:xfrm>
            <a:off x="3962400" y="49530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219" name="Line 27"/>
          <p:cNvSpPr>
            <a:spLocks noChangeShapeType="1"/>
          </p:cNvSpPr>
          <p:nvPr/>
        </p:nvSpPr>
        <p:spPr bwMode="auto">
          <a:xfrm>
            <a:off x="3962400" y="38862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220" name="Line 28"/>
          <p:cNvSpPr>
            <a:spLocks noChangeShapeType="1"/>
          </p:cNvSpPr>
          <p:nvPr/>
        </p:nvSpPr>
        <p:spPr bwMode="auto">
          <a:xfrm>
            <a:off x="6705600" y="54864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221" name="Line 29"/>
          <p:cNvSpPr>
            <a:spLocks noChangeShapeType="1"/>
          </p:cNvSpPr>
          <p:nvPr/>
        </p:nvSpPr>
        <p:spPr bwMode="auto">
          <a:xfrm>
            <a:off x="6705600" y="49530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222" name="Line 30"/>
          <p:cNvSpPr>
            <a:spLocks noChangeShapeType="1"/>
          </p:cNvSpPr>
          <p:nvPr/>
        </p:nvSpPr>
        <p:spPr bwMode="auto">
          <a:xfrm>
            <a:off x="6705600" y="44196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223" name="Line 31"/>
          <p:cNvSpPr>
            <a:spLocks noChangeShapeType="1"/>
          </p:cNvSpPr>
          <p:nvPr/>
        </p:nvSpPr>
        <p:spPr bwMode="auto">
          <a:xfrm>
            <a:off x="6705600" y="38862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224" name="AutoShape 3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4267200" y="6324600"/>
            <a:ext cx="609600" cy="304800"/>
          </a:xfrm>
          <a:prstGeom prst="actionButtonForwardNext">
            <a:avLst/>
          </a:prstGeom>
          <a:gradFill rotWithShape="1">
            <a:gsLst>
              <a:gs pos="0">
                <a:srgbClr val="9494DC">
                  <a:alpha val="99001"/>
                </a:srgbClr>
              </a:gs>
              <a:gs pos="50000">
                <a:schemeClr val="bg1"/>
              </a:gs>
              <a:gs pos="100000">
                <a:srgbClr val="9494DC">
                  <a:alpha val="99001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9494DC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8225" name="Text Box 33"/>
          <p:cNvSpPr txBox="1">
            <a:spLocks noChangeArrowheads="1"/>
          </p:cNvSpPr>
          <p:nvPr/>
        </p:nvSpPr>
        <p:spPr bwMode="auto">
          <a:xfrm>
            <a:off x="4038600" y="3505200"/>
            <a:ext cx="1066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8227" name="Text Box 35"/>
          <p:cNvSpPr txBox="1">
            <a:spLocks noChangeArrowheads="1"/>
          </p:cNvSpPr>
          <p:nvPr/>
        </p:nvSpPr>
        <p:spPr bwMode="auto">
          <a:xfrm>
            <a:off x="3962400" y="41910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8257" name="Text Box 65"/>
          <p:cNvSpPr txBox="1">
            <a:spLocks noChangeArrowheads="1"/>
          </p:cNvSpPr>
          <p:nvPr/>
        </p:nvSpPr>
        <p:spPr bwMode="auto">
          <a:xfrm>
            <a:off x="4191000" y="4572000"/>
            <a:ext cx="685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8262" name="Text Box 70"/>
          <p:cNvSpPr txBox="1">
            <a:spLocks noChangeArrowheads="1"/>
          </p:cNvSpPr>
          <p:nvPr/>
        </p:nvSpPr>
        <p:spPr bwMode="auto">
          <a:xfrm>
            <a:off x="3962400" y="3505200"/>
            <a:ext cx="1295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2000" b="1">
                <a:solidFill>
                  <a:schemeClr val="accent2"/>
                </a:solidFill>
              </a:rPr>
              <a:t>нога</a:t>
            </a:r>
            <a:endParaRPr lang="en-US" sz="2000" b="1">
              <a:solidFill>
                <a:schemeClr val="accent2"/>
              </a:solidFill>
            </a:endParaRPr>
          </a:p>
        </p:txBody>
      </p:sp>
      <p:sp>
        <p:nvSpPr>
          <p:cNvPr id="8263" name="Text Box 71"/>
          <p:cNvSpPr txBox="1">
            <a:spLocks noChangeArrowheads="1"/>
          </p:cNvSpPr>
          <p:nvPr/>
        </p:nvSpPr>
        <p:spPr bwMode="auto">
          <a:xfrm>
            <a:off x="4267200" y="4038600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2000" b="1">
                <a:solidFill>
                  <a:schemeClr val="accent2"/>
                </a:solidFill>
              </a:rPr>
              <a:t>ноћ</a:t>
            </a:r>
            <a:endParaRPr lang="en-US" sz="2000" b="1">
              <a:solidFill>
                <a:schemeClr val="accent2"/>
              </a:solidFill>
            </a:endParaRPr>
          </a:p>
        </p:txBody>
      </p:sp>
      <p:sp>
        <p:nvSpPr>
          <p:cNvPr id="8264" name="Text Box 72"/>
          <p:cNvSpPr txBox="1">
            <a:spLocks noChangeArrowheads="1"/>
          </p:cNvSpPr>
          <p:nvPr/>
        </p:nvSpPr>
        <p:spPr bwMode="auto">
          <a:xfrm>
            <a:off x="1143000" y="3505200"/>
            <a:ext cx="1143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2000" b="1">
                <a:solidFill>
                  <a:schemeClr val="accent2"/>
                </a:solidFill>
              </a:rPr>
              <a:t>облак</a:t>
            </a:r>
            <a:endParaRPr lang="en-US" sz="2000" b="1">
              <a:solidFill>
                <a:schemeClr val="accent2"/>
              </a:solidFill>
            </a:endParaRPr>
          </a:p>
        </p:txBody>
      </p:sp>
      <p:sp>
        <p:nvSpPr>
          <p:cNvPr id="8265" name="Text Box 73"/>
          <p:cNvSpPr txBox="1">
            <a:spLocks noChangeArrowheads="1"/>
          </p:cNvSpPr>
          <p:nvPr/>
        </p:nvSpPr>
        <p:spPr bwMode="auto">
          <a:xfrm>
            <a:off x="1371600" y="4038600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2000" b="1">
                <a:solidFill>
                  <a:schemeClr val="accent2"/>
                </a:solidFill>
              </a:rPr>
              <a:t>мед</a:t>
            </a:r>
            <a:endParaRPr lang="en-US" sz="2000" b="1">
              <a:solidFill>
                <a:schemeClr val="accent2"/>
              </a:solidFill>
            </a:endParaRPr>
          </a:p>
        </p:txBody>
      </p:sp>
      <p:sp>
        <p:nvSpPr>
          <p:cNvPr id="8266" name="Text Box 74"/>
          <p:cNvSpPr txBox="1">
            <a:spLocks noChangeArrowheads="1"/>
          </p:cNvSpPr>
          <p:nvPr/>
        </p:nvSpPr>
        <p:spPr bwMode="auto">
          <a:xfrm>
            <a:off x="6858000" y="3505200"/>
            <a:ext cx="99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2000" b="1">
                <a:solidFill>
                  <a:schemeClr val="accent2"/>
                </a:solidFill>
              </a:rPr>
              <a:t>дрво</a:t>
            </a:r>
            <a:endParaRPr lang="en-US" sz="2000" b="1">
              <a:solidFill>
                <a:schemeClr val="accent2"/>
              </a:solidFill>
            </a:endParaRPr>
          </a:p>
        </p:txBody>
      </p:sp>
      <p:sp>
        <p:nvSpPr>
          <p:cNvPr id="8267" name="Text Box 75"/>
          <p:cNvSpPr txBox="1">
            <a:spLocks noChangeArrowheads="1"/>
          </p:cNvSpPr>
          <p:nvPr/>
        </p:nvSpPr>
        <p:spPr bwMode="auto">
          <a:xfrm>
            <a:off x="1219200" y="4572000"/>
            <a:ext cx="99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2000" b="1">
                <a:solidFill>
                  <a:schemeClr val="accent2"/>
                </a:solidFill>
              </a:rPr>
              <a:t>цар</a:t>
            </a:r>
            <a:endParaRPr lang="en-US" sz="2000" b="1">
              <a:solidFill>
                <a:schemeClr val="accent2"/>
              </a:solidFill>
            </a:endParaRPr>
          </a:p>
        </p:txBody>
      </p:sp>
      <p:sp>
        <p:nvSpPr>
          <p:cNvPr id="8269" name="Text Box 77"/>
          <p:cNvSpPr txBox="1">
            <a:spLocks noChangeArrowheads="1"/>
          </p:cNvSpPr>
          <p:nvPr/>
        </p:nvSpPr>
        <p:spPr bwMode="auto">
          <a:xfrm>
            <a:off x="1219200" y="5105400"/>
            <a:ext cx="99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2000" b="1">
                <a:solidFill>
                  <a:schemeClr val="accent2"/>
                </a:solidFill>
              </a:rPr>
              <a:t>камен</a:t>
            </a:r>
            <a:endParaRPr lang="en-US" sz="2000" b="1">
              <a:solidFill>
                <a:schemeClr val="accent2"/>
              </a:solidFill>
            </a:endParaRPr>
          </a:p>
        </p:txBody>
      </p:sp>
      <p:sp>
        <p:nvSpPr>
          <p:cNvPr id="8270" name="Text Box 78"/>
          <p:cNvSpPr txBox="1">
            <a:spLocks noChangeArrowheads="1"/>
          </p:cNvSpPr>
          <p:nvPr/>
        </p:nvSpPr>
        <p:spPr bwMode="auto">
          <a:xfrm>
            <a:off x="6934200" y="4038600"/>
            <a:ext cx="838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2000" b="1">
                <a:solidFill>
                  <a:schemeClr val="accent2"/>
                </a:solidFill>
              </a:rPr>
              <a:t>брдо</a:t>
            </a:r>
            <a:endParaRPr lang="en-US" sz="2000" b="1">
              <a:solidFill>
                <a:schemeClr val="accent2"/>
              </a:solidFill>
            </a:endParaRPr>
          </a:p>
        </p:txBody>
      </p:sp>
      <p:sp>
        <p:nvSpPr>
          <p:cNvPr id="8272" name="Text Box 80"/>
          <p:cNvSpPr txBox="1">
            <a:spLocks noChangeArrowheads="1"/>
          </p:cNvSpPr>
          <p:nvPr/>
        </p:nvSpPr>
        <p:spPr bwMode="auto">
          <a:xfrm>
            <a:off x="6858000" y="4572000"/>
            <a:ext cx="99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2000" b="1">
                <a:solidFill>
                  <a:schemeClr val="accent2"/>
                </a:solidFill>
              </a:rPr>
              <a:t>море</a:t>
            </a:r>
            <a:endParaRPr lang="en-US" sz="2000" b="1">
              <a:solidFill>
                <a:schemeClr val="accent2"/>
              </a:solidFill>
            </a:endParaRPr>
          </a:p>
        </p:txBody>
      </p:sp>
      <p:sp>
        <p:nvSpPr>
          <p:cNvPr id="8273" name="Text Box 81"/>
          <p:cNvSpPr txBox="1">
            <a:spLocks noChangeArrowheads="1"/>
          </p:cNvSpPr>
          <p:nvPr/>
        </p:nvSpPr>
        <p:spPr bwMode="auto">
          <a:xfrm>
            <a:off x="4191000" y="4572000"/>
            <a:ext cx="838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2000" b="1">
                <a:solidFill>
                  <a:schemeClr val="accent2"/>
                </a:solidFill>
              </a:rPr>
              <a:t>кућа</a:t>
            </a:r>
            <a:endParaRPr lang="en-US" sz="2000" b="1">
              <a:solidFill>
                <a:schemeClr val="accent2"/>
              </a:solidFill>
            </a:endParaRPr>
          </a:p>
        </p:txBody>
      </p:sp>
      <p:sp>
        <p:nvSpPr>
          <p:cNvPr id="8287" name="Text Box 95"/>
          <p:cNvSpPr txBox="1">
            <a:spLocks noChangeArrowheads="1"/>
          </p:cNvSpPr>
          <p:nvPr/>
        </p:nvSpPr>
        <p:spPr bwMode="auto">
          <a:xfrm>
            <a:off x="7010400" y="5105400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2000" b="1">
                <a:solidFill>
                  <a:schemeClr val="accent2"/>
                </a:solidFill>
              </a:rPr>
              <a:t>небо</a:t>
            </a:r>
            <a:endParaRPr lang="en-US" sz="2000" b="1">
              <a:solidFill>
                <a:schemeClr val="accent2"/>
              </a:solidFill>
            </a:endParaRPr>
          </a:p>
        </p:txBody>
      </p:sp>
      <p:sp>
        <p:nvSpPr>
          <p:cNvPr id="8288" name="Text Box 96"/>
          <p:cNvSpPr txBox="1">
            <a:spLocks noChangeArrowheads="1"/>
          </p:cNvSpPr>
          <p:nvPr/>
        </p:nvSpPr>
        <p:spPr bwMode="auto">
          <a:xfrm>
            <a:off x="4267200" y="5105400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2000" b="1">
                <a:solidFill>
                  <a:schemeClr val="accent2"/>
                </a:solidFill>
              </a:rPr>
              <a:t>кап</a:t>
            </a:r>
            <a:endParaRPr lang="en-US" sz="2000" b="1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200"/>
                            </p:stCondLst>
                            <p:childTnLst>
                              <p:par>
                                <p:cTn id="12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800"/>
                            </p:stCondLst>
                            <p:childTnLst>
                              <p:par>
                                <p:cTn id="19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800"/>
                            </p:stCondLst>
                            <p:childTnLst>
                              <p:par>
                                <p:cTn id="24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800"/>
                            </p:stCondLst>
                            <p:childTnLst>
                              <p:par>
                                <p:cTn id="29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95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1500"/>
                            </p:stCondLst>
                            <p:childTnLst>
                              <p:par>
                                <p:cTn id="4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3500"/>
                            </p:stCondLst>
                            <p:childTnLst>
                              <p:par>
                                <p:cTn id="46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300"/>
                            </p:stCondLst>
                            <p:childTnLst>
                              <p:par>
                                <p:cTn id="53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7300"/>
                            </p:stCondLst>
                            <p:childTnLst>
                              <p:par>
                                <p:cTn id="58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9300"/>
                            </p:stCondLst>
                            <p:childTnLst>
                              <p:par>
                                <p:cTn id="63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1100"/>
                            </p:stCondLst>
                            <p:childTnLst>
                              <p:par>
                                <p:cTn id="7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8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1600"/>
                            </p:stCondLst>
                            <p:childTnLst>
                              <p:par>
                                <p:cTn id="7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8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8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2100"/>
                            </p:stCondLst>
                            <p:childTnLst>
                              <p:par>
                                <p:cTn id="8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8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8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2600"/>
                            </p:stCondLst>
                            <p:childTnLst>
                              <p:par>
                                <p:cTn id="8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8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8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3100"/>
                            </p:stCondLst>
                            <p:childTnLst>
                              <p:par>
                                <p:cTn id="9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1000" fill="hold"/>
                                        <p:tgtEl>
                                          <p:spTgt spid="8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1000" fill="hold"/>
                                        <p:tgtEl>
                                          <p:spTgt spid="8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4100"/>
                            </p:stCondLst>
                            <p:childTnLst>
                              <p:par>
                                <p:cTn id="9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1000" fill="hold"/>
                                        <p:tgtEl>
                                          <p:spTgt spid="8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1000" fill="hold"/>
                                        <p:tgtEl>
                                          <p:spTgt spid="8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35100"/>
                            </p:stCondLst>
                            <p:childTnLst>
                              <p:par>
                                <p:cTn id="10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1000" fill="hold"/>
                                        <p:tgtEl>
                                          <p:spTgt spid="8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1000" fill="hold"/>
                                        <p:tgtEl>
                                          <p:spTgt spid="8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6100"/>
                            </p:stCondLst>
                            <p:childTnLst>
                              <p:par>
                                <p:cTn id="10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1000" fill="hold"/>
                                        <p:tgtEl>
                                          <p:spTgt spid="8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1000" fill="hold"/>
                                        <p:tgtEl>
                                          <p:spTgt spid="8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37100"/>
                            </p:stCondLst>
                            <p:childTnLst>
                              <p:par>
                                <p:cTn id="1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1000" fill="hold"/>
                                        <p:tgtEl>
                                          <p:spTgt spid="8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1000" fill="hold"/>
                                        <p:tgtEl>
                                          <p:spTgt spid="8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38100"/>
                            </p:stCondLst>
                            <p:childTnLst>
                              <p:par>
                                <p:cTn id="1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1000" fill="hold"/>
                                        <p:tgtEl>
                                          <p:spTgt spid="8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1000" fill="hold"/>
                                        <p:tgtEl>
                                          <p:spTgt spid="8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39100"/>
                            </p:stCondLst>
                            <p:childTnLst>
                              <p:par>
                                <p:cTn id="1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1000" fill="hold"/>
                                        <p:tgtEl>
                                          <p:spTgt spid="8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1000" fill="hold"/>
                                        <p:tgtEl>
                                          <p:spTgt spid="8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40100"/>
                            </p:stCondLst>
                            <p:childTnLst>
                              <p:par>
                                <p:cTn id="1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1000" fill="hold"/>
                                        <p:tgtEl>
                                          <p:spTgt spid="8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1000" fill="hold"/>
                                        <p:tgtEl>
                                          <p:spTgt spid="8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7" grpId="0" animBg="1"/>
      <p:bldP spid="8198" grpId="0" animBg="1"/>
      <p:bldP spid="8199" grpId="0" animBg="1"/>
      <p:bldP spid="8201" grpId="0" animBg="1"/>
      <p:bldP spid="8202" grpId="0" animBg="1"/>
      <p:bldP spid="8203" grpId="0" animBg="1"/>
      <p:bldP spid="8210" grpId="0" animBg="1"/>
      <p:bldP spid="8213" grpId="0" animBg="1"/>
      <p:bldP spid="8214" grpId="0" animBg="1"/>
      <p:bldP spid="8215" grpId="0" animBg="1"/>
      <p:bldP spid="8216" grpId="0" animBg="1"/>
      <p:bldP spid="8217" grpId="0" animBg="1"/>
      <p:bldP spid="8218" grpId="0" animBg="1"/>
      <p:bldP spid="8219" grpId="0" animBg="1"/>
      <p:bldP spid="8220" grpId="0" animBg="1"/>
      <p:bldP spid="8221" grpId="0" animBg="1"/>
      <p:bldP spid="8222" grpId="0" animBg="1"/>
      <p:bldP spid="82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762000" y="228600"/>
            <a:ext cx="838200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sr-Cyrl-CS" sz="3200" b="1" dirty="0">
                <a:solidFill>
                  <a:schemeClr val="accent2"/>
                </a:solidFill>
              </a:rPr>
              <a:t>Задатак број 2:</a:t>
            </a:r>
          </a:p>
          <a:p>
            <a:pPr>
              <a:buFontTx/>
              <a:buBlip>
                <a:blip r:embed="rId2"/>
              </a:buBlip>
            </a:pPr>
            <a:r>
              <a:rPr lang="sr-Cyrl-CS" sz="2000" b="1" dirty="0">
                <a:solidFill>
                  <a:schemeClr val="accent2"/>
                </a:solidFill>
              </a:rPr>
              <a:t>      На линији поред слике упиши одговарајућу именицу, а затим допуни реченице</a:t>
            </a:r>
            <a:r>
              <a:rPr lang="en-US" sz="2000" b="1" dirty="0">
                <a:solidFill>
                  <a:schemeClr val="accent2"/>
                </a:solidFill>
              </a:rPr>
              <a:t>:</a:t>
            </a:r>
          </a:p>
        </p:txBody>
      </p:sp>
      <p:pic>
        <p:nvPicPr>
          <p:cNvPr id="9221" name="Picture 5" descr="MARBLELINE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6172200"/>
            <a:ext cx="7315200" cy="76200"/>
          </a:xfrm>
          <a:prstGeom prst="rect">
            <a:avLst/>
          </a:prstGeom>
          <a:noFill/>
        </p:spPr>
      </p:pic>
      <p:sp>
        <p:nvSpPr>
          <p:cNvPr id="9222" name="AutoShape 6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267200" y="6324600"/>
            <a:ext cx="609600" cy="304800"/>
          </a:xfrm>
          <a:prstGeom prst="actionButtonForwardNext">
            <a:avLst/>
          </a:prstGeom>
          <a:gradFill rotWithShape="1">
            <a:gsLst>
              <a:gs pos="0">
                <a:srgbClr val="9494DC">
                  <a:alpha val="99001"/>
                </a:srgbClr>
              </a:gs>
              <a:gs pos="50000">
                <a:schemeClr val="bg1"/>
              </a:gs>
              <a:gs pos="100000">
                <a:srgbClr val="9494DC">
                  <a:alpha val="99001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9494DC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838200" y="5638800"/>
            <a:ext cx="1905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609600" y="5334000"/>
            <a:ext cx="2362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2000" b="1" dirty="0">
                <a:solidFill>
                  <a:schemeClr val="accent2"/>
                </a:solidFill>
              </a:rPr>
              <a:t>Ове именице су </a:t>
            </a:r>
            <a:endParaRPr lang="en-US" sz="2000" b="1" dirty="0">
              <a:solidFill>
                <a:schemeClr val="accent2"/>
              </a:solidFill>
            </a:endParaRPr>
          </a:p>
        </p:txBody>
      </p:sp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685800" y="5715000"/>
            <a:ext cx="1066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9226" name="Text Box 10"/>
          <p:cNvSpPr txBox="1">
            <a:spLocks noChangeArrowheads="1"/>
          </p:cNvSpPr>
          <p:nvPr/>
        </p:nvSpPr>
        <p:spPr bwMode="auto">
          <a:xfrm>
            <a:off x="762000" y="5562600"/>
            <a:ext cx="1219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Cyrl-CS" sz="2000" b="1">
                <a:solidFill>
                  <a:srgbClr val="FF0000"/>
                </a:solidFill>
              </a:rPr>
              <a:t>мушког</a:t>
            </a:r>
            <a:endParaRPr lang="en-US" sz="2000" b="1">
              <a:solidFill>
                <a:srgbClr val="FF0000"/>
              </a:solidFill>
            </a:endParaRPr>
          </a:p>
        </p:txBody>
      </p:sp>
      <p:sp>
        <p:nvSpPr>
          <p:cNvPr id="9227" name="Text Box 11"/>
          <p:cNvSpPr txBox="1">
            <a:spLocks noChangeArrowheads="1"/>
          </p:cNvSpPr>
          <p:nvPr/>
        </p:nvSpPr>
        <p:spPr bwMode="auto">
          <a:xfrm>
            <a:off x="1905000" y="5562600"/>
            <a:ext cx="1143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Cyrl-CS" sz="2000" b="1">
                <a:solidFill>
                  <a:schemeClr val="accent2"/>
                </a:solidFill>
              </a:rPr>
              <a:t>рода.</a:t>
            </a:r>
            <a:endParaRPr lang="en-US" sz="2000" b="1">
              <a:solidFill>
                <a:schemeClr val="accent2"/>
              </a:solidFill>
            </a:endParaRPr>
          </a:p>
        </p:txBody>
      </p:sp>
      <p:sp>
        <p:nvSpPr>
          <p:cNvPr id="9228" name="Line 12"/>
          <p:cNvSpPr>
            <a:spLocks noChangeShapeType="1"/>
          </p:cNvSpPr>
          <p:nvPr/>
        </p:nvSpPr>
        <p:spPr bwMode="auto">
          <a:xfrm>
            <a:off x="762000" y="594360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229" name="Text Box 13"/>
          <p:cNvSpPr txBox="1">
            <a:spLocks noChangeArrowheads="1"/>
          </p:cNvSpPr>
          <p:nvPr/>
        </p:nvSpPr>
        <p:spPr bwMode="auto">
          <a:xfrm>
            <a:off x="3352800" y="5334000"/>
            <a:ext cx="2362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2000" b="1">
                <a:solidFill>
                  <a:schemeClr val="accent2"/>
                </a:solidFill>
              </a:rPr>
              <a:t>Ове именице су </a:t>
            </a:r>
            <a:endParaRPr lang="en-US" sz="2000" b="1">
              <a:solidFill>
                <a:schemeClr val="accent2"/>
              </a:solidFill>
            </a:endParaRPr>
          </a:p>
        </p:txBody>
      </p:sp>
      <p:sp>
        <p:nvSpPr>
          <p:cNvPr id="9230" name="Text Box 14"/>
          <p:cNvSpPr txBox="1">
            <a:spLocks noChangeArrowheads="1"/>
          </p:cNvSpPr>
          <p:nvPr/>
        </p:nvSpPr>
        <p:spPr bwMode="auto">
          <a:xfrm>
            <a:off x="6096000" y="5334000"/>
            <a:ext cx="2362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2000" b="1">
                <a:solidFill>
                  <a:schemeClr val="accent2"/>
                </a:solidFill>
              </a:rPr>
              <a:t>Ове именице су </a:t>
            </a:r>
            <a:endParaRPr lang="en-US" sz="2000" b="1">
              <a:solidFill>
                <a:schemeClr val="accent2"/>
              </a:solidFill>
            </a:endParaRPr>
          </a:p>
        </p:txBody>
      </p:sp>
      <p:sp>
        <p:nvSpPr>
          <p:cNvPr id="9231" name="Line 15"/>
          <p:cNvSpPr>
            <a:spLocks noChangeShapeType="1"/>
          </p:cNvSpPr>
          <p:nvPr/>
        </p:nvSpPr>
        <p:spPr bwMode="auto">
          <a:xfrm>
            <a:off x="6324600" y="594360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232" name="Line 16"/>
          <p:cNvSpPr>
            <a:spLocks noChangeShapeType="1"/>
          </p:cNvSpPr>
          <p:nvPr/>
        </p:nvSpPr>
        <p:spPr bwMode="auto">
          <a:xfrm>
            <a:off x="3581400" y="594360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233" name="Rectangle 17"/>
          <p:cNvSpPr>
            <a:spLocks noChangeArrowheads="1"/>
          </p:cNvSpPr>
          <p:nvPr/>
        </p:nvSpPr>
        <p:spPr bwMode="auto">
          <a:xfrm>
            <a:off x="4724400" y="5562600"/>
            <a:ext cx="7715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sr-Cyrl-CS" sz="2000" b="1">
                <a:solidFill>
                  <a:schemeClr val="accent2"/>
                </a:solidFill>
              </a:rPr>
              <a:t>рода.</a:t>
            </a:r>
            <a:endParaRPr lang="en-US" sz="2000" b="1">
              <a:solidFill>
                <a:schemeClr val="accent2"/>
              </a:solidFill>
            </a:endParaRPr>
          </a:p>
        </p:txBody>
      </p:sp>
      <p:sp>
        <p:nvSpPr>
          <p:cNvPr id="9234" name="Rectangle 18"/>
          <p:cNvSpPr>
            <a:spLocks noChangeArrowheads="1"/>
          </p:cNvSpPr>
          <p:nvPr/>
        </p:nvSpPr>
        <p:spPr bwMode="auto">
          <a:xfrm>
            <a:off x="7391400" y="5538788"/>
            <a:ext cx="7715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sr-Cyrl-CS" sz="2000" b="1">
                <a:solidFill>
                  <a:schemeClr val="accent2"/>
                </a:solidFill>
              </a:rPr>
              <a:t>рода.</a:t>
            </a:r>
            <a:endParaRPr lang="en-US" sz="2000" b="1">
              <a:solidFill>
                <a:schemeClr val="accent2"/>
              </a:solidFill>
            </a:endParaRPr>
          </a:p>
        </p:txBody>
      </p:sp>
      <p:sp>
        <p:nvSpPr>
          <p:cNvPr id="9235" name="Text Box 19"/>
          <p:cNvSpPr txBox="1">
            <a:spLocks noChangeArrowheads="1"/>
          </p:cNvSpPr>
          <p:nvPr/>
        </p:nvSpPr>
        <p:spPr bwMode="auto">
          <a:xfrm>
            <a:off x="3581400" y="5562600"/>
            <a:ext cx="1143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Cyrl-CS" sz="2000" b="1">
                <a:solidFill>
                  <a:srgbClr val="9494DC"/>
                </a:solidFill>
              </a:rPr>
              <a:t>женског</a:t>
            </a:r>
            <a:endParaRPr lang="en-US" sz="2000" b="1">
              <a:solidFill>
                <a:srgbClr val="9494DC"/>
              </a:solidFill>
            </a:endParaRPr>
          </a:p>
        </p:txBody>
      </p:sp>
      <p:sp>
        <p:nvSpPr>
          <p:cNvPr id="9236" name="Text Box 20"/>
          <p:cNvSpPr txBox="1">
            <a:spLocks noChangeArrowheads="1"/>
          </p:cNvSpPr>
          <p:nvPr/>
        </p:nvSpPr>
        <p:spPr bwMode="auto">
          <a:xfrm>
            <a:off x="2895600" y="2590800"/>
            <a:ext cx="1600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9237" name="Text Box 21"/>
          <p:cNvSpPr txBox="1">
            <a:spLocks noChangeArrowheads="1"/>
          </p:cNvSpPr>
          <p:nvPr/>
        </p:nvSpPr>
        <p:spPr bwMode="auto">
          <a:xfrm>
            <a:off x="6248400" y="5562600"/>
            <a:ext cx="1143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Cyrl-CS" sz="2000" b="1">
                <a:solidFill>
                  <a:schemeClr val="bg2"/>
                </a:solidFill>
              </a:rPr>
              <a:t>средњег</a:t>
            </a:r>
            <a:endParaRPr lang="en-US" sz="2000" b="1">
              <a:solidFill>
                <a:schemeClr val="bg2"/>
              </a:solidFill>
            </a:endParaRPr>
          </a:p>
        </p:txBody>
      </p:sp>
      <p:pic>
        <p:nvPicPr>
          <p:cNvPr id="9238" name="Picture 22" descr="scan000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14400" y="1524000"/>
            <a:ext cx="914400" cy="838200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pic>
        <p:nvPicPr>
          <p:cNvPr id="9239" name="Picture 23" descr="scan001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14400" y="2514600"/>
            <a:ext cx="914400" cy="838200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pic>
        <p:nvPicPr>
          <p:cNvPr id="9240" name="Picture 24" descr="scan001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14400" y="3505200"/>
            <a:ext cx="914400" cy="787400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pic>
        <p:nvPicPr>
          <p:cNvPr id="9241" name="Picture 25" descr="scan000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14400" y="4419600"/>
            <a:ext cx="914400" cy="838200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pic>
        <p:nvPicPr>
          <p:cNvPr id="9242" name="Picture 26" descr="scan001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657600" y="1524000"/>
            <a:ext cx="914400" cy="838200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pic>
        <p:nvPicPr>
          <p:cNvPr id="9243" name="Picture 27" descr="scan0016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57600" y="2514600"/>
            <a:ext cx="914400" cy="857250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pic>
        <p:nvPicPr>
          <p:cNvPr id="9245" name="Picture 29" descr="scan002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657600" y="4495800"/>
            <a:ext cx="914400" cy="762000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pic>
        <p:nvPicPr>
          <p:cNvPr id="9246" name="Picture 30" descr="scan0010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657600" y="3505200"/>
            <a:ext cx="892175" cy="838200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pic>
        <p:nvPicPr>
          <p:cNvPr id="9247" name="Picture 31" descr="scan001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400800" y="1524000"/>
            <a:ext cx="914400" cy="873125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pic>
        <p:nvPicPr>
          <p:cNvPr id="9249" name="Picture 33" descr="scan0008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400800" y="2514600"/>
            <a:ext cx="914400" cy="885825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pic>
        <p:nvPicPr>
          <p:cNvPr id="9250" name="Picture 34" descr="scan002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400800" y="3505200"/>
            <a:ext cx="914400" cy="762000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pic>
        <p:nvPicPr>
          <p:cNvPr id="9251" name="Picture 35" descr="scan0022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400800" y="4419600"/>
            <a:ext cx="914400" cy="838200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sp>
        <p:nvSpPr>
          <p:cNvPr id="9252" name="Line 36"/>
          <p:cNvSpPr>
            <a:spLocks noChangeShapeType="1"/>
          </p:cNvSpPr>
          <p:nvPr/>
        </p:nvSpPr>
        <p:spPr bwMode="auto">
          <a:xfrm flipH="1">
            <a:off x="2057400" y="2209800"/>
            <a:ext cx="12954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253" name="Line 37"/>
          <p:cNvSpPr>
            <a:spLocks noChangeShapeType="1"/>
          </p:cNvSpPr>
          <p:nvPr/>
        </p:nvSpPr>
        <p:spPr bwMode="auto">
          <a:xfrm flipH="1">
            <a:off x="2057400" y="3200400"/>
            <a:ext cx="12954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254" name="Line 38"/>
          <p:cNvSpPr>
            <a:spLocks noChangeShapeType="1"/>
          </p:cNvSpPr>
          <p:nvPr/>
        </p:nvSpPr>
        <p:spPr bwMode="auto">
          <a:xfrm flipH="1">
            <a:off x="4800600" y="2209800"/>
            <a:ext cx="12954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255" name="Line 39"/>
          <p:cNvSpPr>
            <a:spLocks noChangeShapeType="1"/>
          </p:cNvSpPr>
          <p:nvPr/>
        </p:nvSpPr>
        <p:spPr bwMode="auto">
          <a:xfrm flipH="1">
            <a:off x="7543800" y="2209800"/>
            <a:ext cx="12954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256" name="Line 40"/>
          <p:cNvSpPr>
            <a:spLocks noChangeShapeType="1"/>
          </p:cNvSpPr>
          <p:nvPr/>
        </p:nvSpPr>
        <p:spPr bwMode="auto">
          <a:xfrm flipH="1">
            <a:off x="4800600" y="3200400"/>
            <a:ext cx="12954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257" name="Line 41"/>
          <p:cNvSpPr>
            <a:spLocks noChangeShapeType="1"/>
          </p:cNvSpPr>
          <p:nvPr/>
        </p:nvSpPr>
        <p:spPr bwMode="auto">
          <a:xfrm flipH="1">
            <a:off x="7543800" y="3200400"/>
            <a:ext cx="12954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258" name="Line 42"/>
          <p:cNvSpPr>
            <a:spLocks noChangeShapeType="1"/>
          </p:cNvSpPr>
          <p:nvPr/>
        </p:nvSpPr>
        <p:spPr bwMode="auto">
          <a:xfrm flipH="1">
            <a:off x="2057400" y="4114800"/>
            <a:ext cx="12954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259" name="Line 43"/>
          <p:cNvSpPr>
            <a:spLocks noChangeShapeType="1"/>
          </p:cNvSpPr>
          <p:nvPr/>
        </p:nvSpPr>
        <p:spPr bwMode="auto">
          <a:xfrm flipH="1">
            <a:off x="2057400" y="5029200"/>
            <a:ext cx="12954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260" name="Line 44"/>
          <p:cNvSpPr>
            <a:spLocks noChangeShapeType="1"/>
          </p:cNvSpPr>
          <p:nvPr/>
        </p:nvSpPr>
        <p:spPr bwMode="auto">
          <a:xfrm flipH="1">
            <a:off x="4800600" y="4191000"/>
            <a:ext cx="12954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261" name="Line 45"/>
          <p:cNvSpPr>
            <a:spLocks noChangeShapeType="1"/>
          </p:cNvSpPr>
          <p:nvPr/>
        </p:nvSpPr>
        <p:spPr bwMode="auto">
          <a:xfrm flipH="1">
            <a:off x="7543800" y="4191000"/>
            <a:ext cx="12954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262" name="Line 46"/>
          <p:cNvSpPr>
            <a:spLocks noChangeShapeType="1"/>
          </p:cNvSpPr>
          <p:nvPr/>
        </p:nvSpPr>
        <p:spPr bwMode="auto">
          <a:xfrm flipH="1">
            <a:off x="4800600" y="5029200"/>
            <a:ext cx="12954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263" name="Line 47"/>
          <p:cNvSpPr>
            <a:spLocks noChangeShapeType="1"/>
          </p:cNvSpPr>
          <p:nvPr/>
        </p:nvSpPr>
        <p:spPr bwMode="auto">
          <a:xfrm flipH="1">
            <a:off x="7543800" y="5029200"/>
            <a:ext cx="12954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264" name="Text Box 48"/>
          <p:cNvSpPr txBox="1">
            <a:spLocks noChangeArrowheads="1"/>
          </p:cNvSpPr>
          <p:nvPr/>
        </p:nvSpPr>
        <p:spPr bwMode="auto">
          <a:xfrm>
            <a:off x="2057400" y="1828800"/>
            <a:ext cx="1295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2000" b="1">
                <a:solidFill>
                  <a:srgbClr val="FF0000"/>
                </a:solidFill>
              </a:rPr>
              <a:t>семафор</a:t>
            </a:r>
            <a:endParaRPr lang="en-US" sz="2000" b="1">
              <a:solidFill>
                <a:srgbClr val="FF0000"/>
              </a:solidFill>
            </a:endParaRPr>
          </a:p>
        </p:txBody>
      </p:sp>
      <p:sp>
        <p:nvSpPr>
          <p:cNvPr id="9265" name="Text Box 49"/>
          <p:cNvSpPr txBox="1">
            <a:spLocks noChangeArrowheads="1"/>
          </p:cNvSpPr>
          <p:nvPr/>
        </p:nvSpPr>
        <p:spPr bwMode="auto">
          <a:xfrm>
            <a:off x="2057400" y="2819400"/>
            <a:ext cx="1219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2000" b="1" dirty="0">
                <a:solidFill>
                  <a:srgbClr val="FF0000"/>
                </a:solidFill>
              </a:rPr>
              <a:t>лептир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9266" name="Text Box 50"/>
          <p:cNvSpPr txBox="1">
            <a:spLocks noChangeArrowheads="1"/>
          </p:cNvSpPr>
          <p:nvPr/>
        </p:nvSpPr>
        <p:spPr bwMode="auto">
          <a:xfrm>
            <a:off x="2209800" y="3733800"/>
            <a:ext cx="99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2000" b="1">
                <a:solidFill>
                  <a:srgbClr val="FF0000"/>
                </a:solidFill>
              </a:rPr>
              <a:t>месец</a:t>
            </a:r>
            <a:endParaRPr lang="en-US" sz="2000" b="1">
              <a:solidFill>
                <a:srgbClr val="FF0000"/>
              </a:solidFill>
            </a:endParaRPr>
          </a:p>
        </p:txBody>
      </p:sp>
      <p:sp>
        <p:nvSpPr>
          <p:cNvPr id="9267" name="Text Box 51"/>
          <p:cNvSpPr txBox="1">
            <a:spLocks noChangeArrowheads="1"/>
          </p:cNvSpPr>
          <p:nvPr/>
        </p:nvSpPr>
        <p:spPr bwMode="auto">
          <a:xfrm>
            <a:off x="1905000" y="4648200"/>
            <a:ext cx="1600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2000" b="1">
                <a:solidFill>
                  <a:srgbClr val="FF0000"/>
                </a:solidFill>
              </a:rPr>
              <a:t>саобраћајац</a:t>
            </a:r>
            <a:endParaRPr lang="en-US" sz="2000" b="1">
              <a:solidFill>
                <a:srgbClr val="FF0000"/>
              </a:solidFill>
            </a:endParaRPr>
          </a:p>
        </p:txBody>
      </p:sp>
      <p:sp>
        <p:nvSpPr>
          <p:cNvPr id="9268" name="Text Box 52"/>
          <p:cNvSpPr txBox="1">
            <a:spLocks noChangeArrowheads="1"/>
          </p:cNvSpPr>
          <p:nvPr/>
        </p:nvSpPr>
        <p:spPr bwMode="auto">
          <a:xfrm>
            <a:off x="4800600" y="1828800"/>
            <a:ext cx="1219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2000" b="1">
                <a:solidFill>
                  <a:srgbClr val="9494DC"/>
                </a:solidFill>
              </a:rPr>
              <a:t>труба</a:t>
            </a:r>
            <a:endParaRPr lang="en-US" sz="2000" b="1">
              <a:solidFill>
                <a:srgbClr val="9494DC"/>
              </a:solidFill>
            </a:endParaRPr>
          </a:p>
        </p:txBody>
      </p:sp>
      <p:sp>
        <p:nvSpPr>
          <p:cNvPr id="9269" name="Text Box 53"/>
          <p:cNvSpPr txBox="1">
            <a:spLocks noChangeArrowheads="1"/>
          </p:cNvSpPr>
          <p:nvPr/>
        </p:nvSpPr>
        <p:spPr bwMode="auto">
          <a:xfrm>
            <a:off x="4876800" y="2819400"/>
            <a:ext cx="1143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2000" b="1">
                <a:solidFill>
                  <a:srgbClr val="9494DC"/>
                </a:solidFill>
              </a:rPr>
              <a:t>јагода</a:t>
            </a:r>
            <a:endParaRPr lang="en-US" sz="2000" b="1">
              <a:solidFill>
                <a:srgbClr val="9494DC"/>
              </a:solidFill>
            </a:endParaRPr>
          </a:p>
        </p:txBody>
      </p:sp>
      <p:sp>
        <p:nvSpPr>
          <p:cNvPr id="9270" name="Text Box 54"/>
          <p:cNvSpPr txBox="1">
            <a:spLocks noChangeArrowheads="1"/>
          </p:cNvSpPr>
          <p:nvPr/>
        </p:nvSpPr>
        <p:spPr bwMode="auto">
          <a:xfrm>
            <a:off x="4800600" y="3810000"/>
            <a:ext cx="1371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2000" b="1">
                <a:solidFill>
                  <a:srgbClr val="9494DC"/>
                </a:solidFill>
              </a:rPr>
              <a:t>девојчица</a:t>
            </a:r>
            <a:endParaRPr lang="en-US" sz="2000" b="1">
              <a:solidFill>
                <a:srgbClr val="9494DC"/>
              </a:solidFill>
            </a:endParaRPr>
          </a:p>
        </p:txBody>
      </p:sp>
      <p:sp>
        <p:nvSpPr>
          <p:cNvPr id="9271" name="Text Box 55"/>
          <p:cNvSpPr txBox="1">
            <a:spLocks noChangeArrowheads="1"/>
          </p:cNvSpPr>
          <p:nvPr/>
        </p:nvSpPr>
        <p:spPr bwMode="auto">
          <a:xfrm>
            <a:off x="4800600" y="4648200"/>
            <a:ext cx="1143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2000" b="1">
                <a:solidFill>
                  <a:srgbClr val="9494DC"/>
                </a:solidFill>
              </a:rPr>
              <a:t>дуга</a:t>
            </a:r>
            <a:endParaRPr lang="en-US" sz="2000" b="1">
              <a:solidFill>
                <a:srgbClr val="9494DC"/>
              </a:solidFill>
            </a:endParaRPr>
          </a:p>
        </p:txBody>
      </p:sp>
      <p:sp>
        <p:nvSpPr>
          <p:cNvPr id="9272" name="Text Box 56"/>
          <p:cNvSpPr txBox="1">
            <a:spLocks noChangeArrowheads="1"/>
          </p:cNvSpPr>
          <p:nvPr/>
        </p:nvSpPr>
        <p:spPr bwMode="auto">
          <a:xfrm>
            <a:off x="7543800" y="1828800"/>
            <a:ext cx="1295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2000" b="1">
                <a:solidFill>
                  <a:schemeClr val="bg2"/>
                </a:solidFill>
              </a:rPr>
              <a:t>сунце</a:t>
            </a:r>
            <a:endParaRPr lang="en-US" sz="2000" b="1">
              <a:solidFill>
                <a:schemeClr val="bg2"/>
              </a:solidFill>
            </a:endParaRPr>
          </a:p>
        </p:txBody>
      </p:sp>
      <p:sp>
        <p:nvSpPr>
          <p:cNvPr id="9273" name="Text Box 57"/>
          <p:cNvSpPr txBox="1">
            <a:spLocks noChangeArrowheads="1"/>
          </p:cNvSpPr>
          <p:nvPr/>
        </p:nvSpPr>
        <p:spPr bwMode="auto">
          <a:xfrm>
            <a:off x="7543800" y="2819400"/>
            <a:ext cx="1219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2000" b="1">
                <a:solidFill>
                  <a:schemeClr val="bg2"/>
                </a:solidFill>
              </a:rPr>
              <a:t>дете</a:t>
            </a:r>
            <a:endParaRPr lang="en-US" sz="2000" b="1">
              <a:solidFill>
                <a:schemeClr val="bg2"/>
              </a:solidFill>
            </a:endParaRPr>
          </a:p>
        </p:txBody>
      </p:sp>
      <p:sp>
        <p:nvSpPr>
          <p:cNvPr id="9274" name="Text Box 58"/>
          <p:cNvSpPr txBox="1">
            <a:spLocks noChangeArrowheads="1"/>
          </p:cNvSpPr>
          <p:nvPr/>
        </p:nvSpPr>
        <p:spPr bwMode="auto">
          <a:xfrm>
            <a:off x="7620000" y="3810000"/>
            <a:ext cx="1066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2000" b="1">
                <a:solidFill>
                  <a:schemeClr val="bg2"/>
                </a:solidFill>
              </a:rPr>
              <a:t>маче</a:t>
            </a:r>
            <a:endParaRPr lang="en-US" sz="2000" b="1">
              <a:solidFill>
                <a:schemeClr val="bg2"/>
              </a:solidFill>
            </a:endParaRPr>
          </a:p>
        </p:txBody>
      </p:sp>
      <p:sp>
        <p:nvSpPr>
          <p:cNvPr id="9275" name="Text Box 59"/>
          <p:cNvSpPr txBox="1">
            <a:spLocks noChangeArrowheads="1"/>
          </p:cNvSpPr>
          <p:nvPr/>
        </p:nvSpPr>
        <p:spPr bwMode="auto">
          <a:xfrm>
            <a:off x="7620000" y="4648200"/>
            <a:ext cx="1219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2000" b="1">
                <a:solidFill>
                  <a:schemeClr val="bg2"/>
                </a:solidFill>
              </a:rPr>
              <a:t>дрво</a:t>
            </a:r>
            <a:endParaRPr lang="en-US" sz="2000" b="1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200"/>
                            </p:stCondLst>
                            <p:childTnLst>
                              <p:par>
                                <p:cTn id="12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500"/>
                            </p:stCondLst>
                            <p:childTnLst>
                              <p:par>
                                <p:cTn id="1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600" decel="100000"/>
                                        <p:tgtEl>
                                          <p:spTgt spid="92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600" decel="100000" fill="hold"/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00" decel="100000" fill="hold"/>
                                        <p:tgtEl>
                                          <p:spTgt spid="9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00" decel="100000" fill="hold"/>
                                        <p:tgtEl>
                                          <p:spTgt spid="9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500"/>
                            </p:stCondLst>
                            <p:childTnLst>
                              <p:par>
                                <p:cTn id="28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600" decel="1000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600" decel="100000" fill="hold"/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00" decel="100000" fill="hold"/>
                                        <p:tgtEl>
                                          <p:spTgt spid="9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00" decel="100000" fill="hold"/>
                                        <p:tgtEl>
                                          <p:spTgt spid="9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3500"/>
                            </p:stCondLst>
                            <p:childTnLst>
                              <p:par>
                                <p:cTn id="37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600" decel="100000"/>
                                        <p:tgtEl>
                                          <p:spTgt spid="92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600" decel="100000" fill="hold"/>
                                        <p:tgtEl>
                                          <p:spTgt spid="92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00" decel="100000" fill="hold"/>
                                        <p:tgtEl>
                                          <p:spTgt spid="9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00" decel="100000" fill="hold"/>
                                        <p:tgtEl>
                                          <p:spTgt spid="9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500"/>
                            </p:stCondLst>
                            <p:childTnLst>
                              <p:par>
                                <p:cTn id="46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600" decel="100000"/>
                                        <p:tgtEl>
                                          <p:spTgt spid="92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600" decel="100000" fill="hold"/>
                                        <p:tgtEl>
                                          <p:spTgt spid="92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00" decel="100000" fill="hold"/>
                                        <p:tgtEl>
                                          <p:spTgt spid="9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00" decel="100000" fill="hold"/>
                                        <p:tgtEl>
                                          <p:spTgt spid="9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7500"/>
                            </p:stCondLst>
                            <p:childTnLst>
                              <p:par>
                                <p:cTn id="5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600" decel="100000"/>
                                        <p:tgtEl>
                                          <p:spTgt spid="92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600" decel="100000" fill="hold"/>
                                        <p:tgtEl>
                                          <p:spTgt spid="92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00" decel="100000" fill="hold"/>
                                        <p:tgtEl>
                                          <p:spTgt spid="9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00" decel="100000" fill="hold"/>
                                        <p:tgtEl>
                                          <p:spTgt spid="9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9500"/>
                            </p:stCondLst>
                            <p:childTnLst>
                              <p:par>
                                <p:cTn id="64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600" decel="100000"/>
                                        <p:tgtEl>
                                          <p:spTgt spid="92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600" decel="100000" fill="hold"/>
                                        <p:tgtEl>
                                          <p:spTgt spid="92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600" decel="100000" fill="hold"/>
                                        <p:tgtEl>
                                          <p:spTgt spid="9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00" decel="100000" fill="hold"/>
                                        <p:tgtEl>
                                          <p:spTgt spid="9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1500"/>
                            </p:stCondLst>
                            <p:childTnLst>
                              <p:par>
                                <p:cTn id="73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600" decel="100000"/>
                                        <p:tgtEl>
                                          <p:spTgt spid="92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600" decel="100000" fill="hold"/>
                                        <p:tgtEl>
                                          <p:spTgt spid="92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00" decel="100000" fill="hold"/>
                                        <p:tgtEl>
                                          <p:spTgt spid="9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00" decel="100000" fill="hold"/>
                                        <p:tgtEl>
                                          <p:spTgt spid="9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3500"/>
                            </p:stCondLst>
                            <p:childTnLst>
                              <p:par>
                                <p:cTn id="82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600" decel="100000"/>
                                        <p:tgtEl>
                                          <p:spTgt spid="92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600" decel="100000" fill="hold"/>
                                        <p:tgtEl>
                                          <p:spTgt spid="92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600" decel="100000" fill="hold"/>
                                        <p:tgtEl>
                                          <p:spTgt spid="9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600" decel="100000" fill="hold"/>
                                        <p:tgtEl>
                                          <p:spTgt spid="9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5500"/>
                            </p:stCondLst>
                            <p:childTnLst>
                              <p:par>
                                <p:cTn id="91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600" decel="100000"/>
                                        <p:tgtEl>
                                          <p:spTgt spid="9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600" decel="100000" fill="hold"/>
                                        <p:tgtEl>
                                          <p:spTgt spid="92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600" decel="100000" fill="hold"/>
                                        <p:tgtEl>
                                          <p:spTgt spid="9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00" decel="100000" fill="hold"/>
                                        <p:tgtEl>
                                          <p:spTgt spid="9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7500"/>
                            </p:stCondLst>
                            <p:childTnLst>
                              <p:par>
                                <p:cTn id="100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600" decel="100000"/>
                                        <p:tgtEl>
                                          <p:spTgt spid="92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600" decel="100000" fill="hold"/>
                                        <p:tgtEl>
                                          <p:spTgt spid="92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600" decel="100000" fill="hold"/>
                                        <p:tgtEl>
                                          <p:spTgt spid="9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600" decel="100000" fill="hold"/>
                                        <p:tgtEl>
                                          <p:spTgt spid="9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9500"/>
                            </p:stCondLst>
                            <p:childTnLst>
                              <p:par>
                                <p:cTn id="10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600" decel="100000"/>
                                        <p:tgtEl>
                                          <p:spTgt spid="92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600" decel="100000" fill="hold"/>
                                        <p:tgtEl>
                                          <p:spTgt spid="92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600" decel="100000" fill="hold"/>
                                        <p:tgtEl>
                                          <p:spTgt spid="9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600" decel="100000" fill="hold"/>
                                        <p:tgtEl>
                                          <p:spTgt spid="9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31500"/>
                            </p:stCondLst>
                            <p:childTnLst>
                              <p:par>
                                <p:cTn id="118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600" decel="100000"/>
                                        <p:tgtEl>
                                          <p:spTgt spid="92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600" decel="100000" fill="hold"/>
                                        <p:tgtEl>
                                          <p:spTgt spid="92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600" decel="100000" fill="hold"/>
                                        <p:tgtEl>
                                          <p:spTgt spid="9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600" decel="100000" fill="hold"/>
                                        <p:tgtEl>
                                          <p:spTgt spid="9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33500"/>
                            </p:stCondLst>
                            <p:childTnLst>
                              <p:par>
                                <p:cTn id="127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600" decel="100000"/>
                                        <p:tgtEl>
                                          <p:spTgt spid="92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600" decel="100000" fill="hold"/>
                                        <p:tgtEl>
                                          <p:spTgt spid="92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600" decel="100000" fill="hold"/>
                                        <p:tgtEl>
                                          <p:spTgt spid="9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600" decel="100000" fill="hold"/>
                                        <p:tgtEl>
                                          <p:spTgt spid="9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35500"/>
                            </p:stCondLst>
                            <p:childTnLst>
                              <p:par>
                                <p:cTn id="136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600" decel="100000"/>
                                        <p:tgtEl>
                                          <p:spTgt spid="92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600" decel="100000" fill="hold"/>
                                        <p:tgtEl>
                                          <p:spTgt spid="92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600" decel="100000" fill="hold"/>
                                        <p:tgtEl>
                                          <p:spTgt spid="9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600" decel="100000" fill="hold"/>
                                        <p:tgtEl>
                                          <p:spTgt spid="9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37500"/>
                            </p:stCondLst>
                            <p:childTnLst>
                              <p:par>
                                <p:cTn id="14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600" decel="100000"/>
                                        <p:tgtEl>
                                          <p:spTgt spid="92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600" decel="100000" fill="hold"/>
                                        <p:tgtEl>
                                          <p:spTgt spid="92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600" decel="100000" fill="hold"/>
                                        <p:tgtEl>
                                          <p:spTgt spid="9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600" decel="100000" fill="hold"/>
                                        <p:tgtEl>
                                          <p:spTgt spid="9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39500"/>
                            </p:stCondLst>
                            <p:childTnLst>
                              <p:par>
                                <p:cTn id="154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1600" decel="100000"/>
                                        <p:tgtEl>
                                          <p:spTgt spid="92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1600" decel="100000" fill="hold"/>
                                        <p:tgtEl>
                                          <p:spTgt spid="92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600" decel="100000" fill="hold"/>
                                        <p:tgtEl>
                                          <p:spTgt spid="9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600" decel="100000" fill="hold"/>
                                        <p:tgtEl>
                                          <p:spTgt spid="9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41500"/>
                            </p:stCondLst>
                            <p:childTnLst>
                              <p:par>
                                <p:cTn id="163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1600" decel="100000"/>
                                        <p:tgtEl>
                                          <p:spTgt spid="92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1600" decel="100000" fill="hold"/>
                                        <p:tgtEl>
                                          <p:spTgt spid="92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600" decel="100000" fill="hold"/>
                                        <p:tgtEl>
                                          <p:spTgt spid="9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600" decel="100000" fill="hold"/>
                                        <p:tgtEl>
                                          <p:spTgt spid="9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43500"/>
                            </p:stCondLst>
                            <p:childTnLst>
                              <p:par>
                                <p:cTn id="172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1600" decel="100000"/>
                                        <p:tgtEl>
                                          <p:spTgt spid="92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5" dur="1600" decel="100000" fill="hold"/>
                                        <p:tgtEl>
                                          <p:spTgt spid="92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600" decel="100000" fill="hold"/>
                                        <p:tgtEl>
                                          <p:spTgt spid="9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600" decel="100000" fill="hold"/>
                                        <p:tgtEl>
                                          <p:spTgt spid="9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45500"/>
                            </p:stCondLst>
                            <p:childTnLst>
                              <p:par>
                                <p:cTn id="181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1600" decel="100000"/>
                                        <p:tgtEl>
                                          <p:spTgt spid="92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1600" decel="100000" fill="hold"/>
                                        <p:tgtEl>
                                          <p:spTgt spid="92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600" decel="100000" fill="hold"/>
                                        <p:tgtEl>
                                          <p:spTgt spid="9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600" decel="100000" fill="hold"/>
                                        <p:tgtEl>
                                          <p:spTgt spid="9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47500"/>
                            </p:stCondLst>
                            <p:childTnLst>
                              <p:par>
                                <p:cTn id="190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1600" decel="100000"/>
                                        <p:tgtEl>
                                          <p:spTgt spid="92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1600" decel="100000" fill="hold"/>
                                        <p:tgtEl>
                                          <p:spTgt spid="92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600" decel="100000" fill="hold"/>
                                        <p:tgtEl>
                                          <p:spTgt spid="9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1600" decel="100000" fill="hold"/>
                                        <p:tgtEl>
                                          <p:spTgt spid="9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49500"/>
                            </p:stCondLst>
                            <p:childTnLst>
                              <p:par>
                                <p:cTn id="19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1600" decel="100000"/>
                                        <p:tgtEl>
                                          <p:spTgt spid="92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2" dur="1600" decel="100000" fill="hold"/>
                                        <p:tgtEl>
                                          <p:spTgt spid="92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600" decel="100000" fill="hold"/>
                                        <p:tgtEl>
                                          <p:spTgt spid="9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600" decel="100000" fill="hold"/>
                                        <p:tgtEl>
                                          <p:spTgt spid="9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51500"/>
                            </p:stCondLst>
                            <p:childTnLst>
                              <p:par>
                                <p:cTn id="208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1600" decel="100000"/>
                                        <p:tgtEl>
                                          <p:spTgt spid="92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1" dur="1600" decel="100000" fill="hold"/>
                                        <p:tgtEl>
                                          <p:spTgt spid="92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600" decel="100000" fill="hold"/>
                                        <p:tgtEl>
                                          <p:spTgt spid="9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1600" decel="100000" fill="hold"/>
                                        <p:tgtEl>
                                          <p:spTgt spid="9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53500"/>
                            </p:stCondLst>
                            <p:childTnLst>
                              <p:par>
                                <p:cTn id="217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1600" decel="100000"/>
                                        <p:tgtEl>
                                          <p:spTgt spid="92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0" dur="1600" decel="100000" fill="hold"/>
                                        <p:tgtEl>
                                          <p:spTgt spid="92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1600" decel="100000" fill="hold"/>
                                        <p:tgtEl>
                                          <p:spTgt spid="9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600" decel="100000" fill="hold"/>
                                        <p:tgtEl>
                                          <p:spTgt spid="9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55500"/>
                            </p:stCondLst>
                            <p:childTnLst>
                              <p:par>
                                <p:cTn id="226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1600" decel="100000"/>
                                        <p:tgtEl>
                                          <p:spTgt spid="92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9" dur="1600" decel="100000" fill="hold"/>
                                        <p:tgtEl>
                                          <p:spTgt spid="92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1600" decel="100000" fill="hold"/>
                                        <p:tgtEl>
                                          <p:spTgt spid="9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1600" decel="100000" fill="hold"/>
                                        <p:tgtEl>
                                          <p:spTgt spid="9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57500"/>
                            </p:stCondLst>
                            <p:childTnLst>
                              <p:par>
                                <p:cTn id="235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8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>
                            <p:stCondLst>
                              <p:cond delay="61700"/>
                            </p:stCondLst>
                            <p:childTnLst>
                              <p:par>
                                <p:cTn id="242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1600" decel="1000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5" dur="1600" decel="1000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600" decel="1000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1600" decel="1000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>
                            <p:stCondLst>
                              <p:cond delay="63700"/>
                            </p:stCondLst>
                            <p:childTnLst>
                              <p:par>
                                <p:cTn id="251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7" fill="hold">
                            <p:stCondLst>
                              <p:cond delay="65100"/>
                            </p:stCondLst>
                            <p:childTnLst>
                              <p:par>
                                <p:cTn id="258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67200"/>
                            </p:stCondLst>
                            <p:childTnLst>
                              <p:par>
                                <p:cTn id="26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1600" decel="100000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8" dur="1600" decel="1000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600" decel="1000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1600" decel="1000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3" fill="hold">
                            <p:stCondLst>
                              <p:cond delay="69200"/>
                            </p:stCondLst>
                            <p:childTnLst>
                              <p:par>
                                <p:cTn id="274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70600"/>
                            </p:stCondLst>
                            <p:childTnLst>
                              <p:par>
                                <p:cTn id="281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8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7" fill="hold">
                            <p:stCondLst>
                              <p:cond delay="72700"/>
                            </p:stCondLst>
                            <p:childTnLst>
                              <p:par>
                                <p:cTn id="288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0" dur="1600" decel="1000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1" dur="1600" decel="100000" fill="hold"/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1600" decel="100000" fill="hold"/>
                                        <p:tgtEl>
                                          <p:spTgt spid="9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1600" decel="100000" fill="hold"/>
                                        <p:tgtEl>
                                          <p:spTgt spid="9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6" fill="hold">
                            <p:stCondLst>
                              <p:cond delay="74700"/>
                            </p:stCondLst>
                            <p:childTnLst>
                              <p:par>
                                <p:cTn id="297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9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0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5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5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9" fill="hold">
                      <p:stCondLst>
                        <p:cond delay="indefinite"/>
                      </p:stCondLst>
                      <p:childTnLst>
                        <p:par>
                          <p:cTn id="360" fill="hold">
                            <p:stCondLst>
                              <p:cond delay="0"/>
                            </p:stCondLst>
                            <p:childTnLst>
                              <p:par>
                                <p:cTn id="36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6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6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7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7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7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5" fill="hold">
                      <p:stCondLst>
                        <p:cond delay="indefinite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7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8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8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3" fill="hold">
                      <p:stCondLst>
                        <p:cond delay="indefinite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8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8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1" fill="hold">
                      <p:stCondLst>
                        <p:cond delay="indefinite"/>
                      </p:stCondLst>
                      <p:childTnLst>
                        <p:par>
                          <p:cTn id="392" fill="hold">
                            <p:stCondLst>
                              <p:cond delay="0"/>
                            </p:stCondLst>
                            <p:childTnLst>
                              <p:par>
                                <p:cTn id="39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9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9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9" fill="hold">
                      <p:stCondLst>
                        <p:cond delay="indefinite"/>
                      </p:stCondLst>
                      <p:childTnLst>
                        <p:par>
                          <p:cTn id="400" fill="hold">
                            <p:stCondLst>
                              <p:cond delay="0"/>
                            </p:stCondLst>
                            <p:childTnLst>
                              <p:par>
                                <p:cTn id="40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0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0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0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7" fill="hold">
                      <p:stCondLst>
                        <p:cond delay="indefinite"/>
                      </p:stCondLst>
                      <p:childTnLst>
                        <p:par>
                          <p:cTn id="408" fill="hold">
                            <p:stCondLst>
                              <p:cond delay="0"/>
                            </p:stCondLst>
                            <p:childTnLst>
                              <p:par>
                                <p:cTn id="40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5" fill="hold">
                      <p:stCondLst>
                        <p:cond delay="indefinite"/>
                      </p:stCondLst>
                      <p:childTnLst>
                        <p:par>
                          <p:cTn id="416" fill="hold">
                            <p:stCondLst>
                              <p:cond delay="0"/>
                            </p:stCondLst>
                            <p:childTnLst>
                              <p:par>
                                <p:cTn id="417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8" grpId="0" animBg="1"/>
      <p:bldP spid="9231" grpId="0" animBg="1"/>
      <p:bldP spid="9232" grpId="0" animBg="1"/>
      <p:bldP spid="9252" grpId="0" animBg="1"/>
      <p:bldP spid="9253" grpId="0" animBg="1"/>
      <p:bldP spid="9254" grpId="0" animBg="1"/>
      <p:bldP spid="9255" grpId="0" animBg="1"/>
      <p:bldP spid="9256" grpId="0" animBg="1"/>
      <p:bldP spid="9257" grpId="0" animBg="1"/>
      <p:bldP spid="9258" grpId="0" animBg="1"/>
      <p:bldP spid="9259" grpId="0" animBg="1"/>
      <p:bldP spid="9260" grpId="0" animBg="1"/>
      <p:bldP spid="9261" grpId="0" animBg="1"/>
      <p:bldP spid="9262" grpId="0" animBg="1"/>
      <p:bldP spid="926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scan00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4495800"/>
            <a:ext cx="1198563" cy="1371600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pic>
        <p:nvPicPr>
          <p:cNvPr id="12293" name="Picture 5" descr="peta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04800"/>
            <a:ext cx="2133600" cy="1809750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pic>
        <p:nvPicPr>
          <p:cNvPr id="12295" name="Picture 7" descr="scan00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381000"/>
            <a:ext cx="1981200" cy="1830388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pic>
        <p:nvPicPr>
          <p:cNvPr id="12296" name="Picture 8" descr="scan002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0" y="1905000"/>
            <a:ext cx="839788" cy="1066800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pic>
        <p:nvPicPr>
          <p:cNvPr id="12297" name="Picture 9" descr="scan000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34000" y="533400"/>
            <a:ext cx="766763" cy="914400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pic>
        <p:nvPicPr>
          <p:cNvPr id="12298" name="Picture 10" descr="scan000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43400" y="2286000"/>
            <a:ext cx="766763" cy="914400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pic>
        <p:nvPicPr>
          <p:cNvPr id="12299" name="Picture 11" descr="scan000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95600" y="1600200"/>
            <a:ext cx="766763" cy="914400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pic>
        <p:nvPicPr>
          <p:cNvPr id="12300" name="Picture 12" descr="scan000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52600" y="2743200"/>
            <a:ext cx="766763" cy="914400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pic>
        <p:nvPicPr>
          <p:cNvPr id="12301" name="Picture 13" descr="scan000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77000" y="2438400"/>
            <a:ext cx="766763" cy="914400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pic>
        <p:nvPicPr>
          <p:cNvPr id="12304" name="Picture 16" descr="scan002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24200" y="2819400"/>
            <a:ext cx="839788" cy="1066800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pic>
        <p:nvPicPr>
          <p:cNvPr id="12305" name="Picture 17" descr="scan002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19400" y="228600"/>
            <a:ext cx="839788" cy="1066800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pic>
        <p:nvPicPr>
          <p:cNvPr id="12306" name="Picture 18" descr="scan002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" y="2362200"/>
            <a:ext cx="839788" cy="1066800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pic>
        <p:nvPicPr>
          <p:cNvPr id="12307" name="Picture 19" descr="scan002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43800" y="2514600"/>
            <a:ext cx="839788" cy="1066800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pic>
        <p:nvPicPr>
          <p:cNvPr id="12308" name="Picture 20" descr="scan002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38600" y="838200"/>
            <a:ext cx="839788" cy="1066800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sp>
        <p:nvSpPr>
          <p:cNvPr id="12309" name="AutoShape 21"/>
          <p:cNvSpPr>
            <a:spLocks noChangeArrowheads="1"/>
          </p:cNvSpPr>
          <p:nvPr/>
        </p:nvSpPr>
        <p:spPr bwMode="auto">
          <a:xfrm>
            <a:off x="3505200" y="3581400"/>
            <a:ext cx="4876800" cy="2286000"/>
          </a:xfrm>
          <a:prstGeom prst="wedgeEllipseCallout">
            <a:avLst>
              <a:gd name="adj1" fmla="val -93912"/>
              <a:gd name="adj2" fmla="val 17083"/>
            </a:avLst>
          </a:prstGeom>
          <a:solidFill>
            <a:schemeClr val="accent1"/>
          </a:solidFill>
          <a:ln w="9525">
            <a:solidFill>
              <a:srgbClr val="9494DC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endParaRPr lang="en-US"/>
          </a:p>
        </p:txBody>
      </p:sp>
      <p:pic>
        <p:nvPicPr>
          <p:cNvPr id="12310" name="Picture 22" descr="MARBLELINE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5400000">
            <a:off x="6746082" y="4455318"/>
            <a:ext cx="3962400" cy="80963"/>
          </a:xfrm>
          <a:prstGeom prst="rect">
            <a:avLst/>
          </a:prstGeom>
          <a:noFill/>
        </p:spPr>
      </p:pic>
      <p:pic>
        <p:nvPicPr>
          <p:cNvPr id="12311" name="Picture 23" descr="MARBLELINE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86200" y="6400800"/>
            <a:ext cx="4800600" cy="98425"/>
          </a:xfrm>
          <a:prstGeom prst="rect">
            <a:avLst/>
          </a:prstGeom>
          <a:noFill/>
        </p:spPr>
      </p:pic>
      <p:sp>
        <p:nvSpPr>
          <p:cNvPr id="12312" name="AutoShape 24">
            <a:hlinkClick r:id="rId8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772400" y="5943600"/>
            <a:ext cx="609600" cy="304800"/>
          </a:xfrm>
          <a:prstGeom prst="actionButtonForwardNext">
            <a:avLst/>
          </a:prstGeom>
          <a:gradFill rotWithShape="1">
            <a:gsLst>
              <a:gs pos="0">
                <a:srgbClr val="9494DC">
                  <a:alpha val="99001"/>
                </a:srgbClr>
              </a:gs>
              <a:gs pos="50000">
                <a:schemeClr val="bg1"/>
              </a:gs>
              <a:gs pos="100000">
                <a:srgbClr val="9494DC">
                  <a:alpha val="99001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9494DC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14" name="Text Box 26"/>
          <p:cNvSpPr txBox="1">
            <a:spLocks noChangeArrowheads="1"/>
          </p:cNvSpPr>
          <p:nvPr/>
        </p:nvSpPr>
        <p:spPr bwMode="auto">
          <a:xfrm>
            <a:off x="3581400" y="3886200"/>
            <a:ext cx="4648200" cy="45720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2400" b="1" dirty="0">
                <a:solidFill>
                  <a:schemeClr val="accent2"/>
                </a:solidFill>
              </a:rPr>
              <a:t>До скора су моји мама и тата  </a:t>
            </a:r>
            <a:endParaRPr lang="en-US" sz="2400" b="1" dirty="0">
              <a:solidFill>
                <a:schemeClr val="accent2"/>
              </a:solidFill>
            </a:endParaRPr>
          </a:p>
        </p:txBody>
      </p:sp>
      <p:sp>
        <p:nvSpPr>
          <p:cNvPr id="12316" name="Text Box 28"/>
          <p:cNvSpPr txBox="1">
            <a:spLocks noChangeArrowheads="1"/>
          </p:cNvSpPr>
          <p:nvPr/>
        </p:nvSpPr>
        <p:spPr bwMode="auto">
          <a:xfrm>
            <a:off x="3581400" y="4343400"/>
            <a:ext cx="1828800" cy="45720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Cyrl-CS" sz="2400" b="1" dirty="0">
                <a:solidFill>
                  <a:schemeClr val="accent2"/>
                </a:solidFill>
              </a:rPr>
              <a:t>имали само</a:t>
            </a:r>
            <a:endParaRPr lang="en-US" sz="2400" b="1" dirty="0">
              <a:solidFill>
                <a:schemeClr val="accent2"/>
              </a:solidFill>
            </a:endParaRPr>
          </a:p>
        </p:txBody>
      </p:sp>
      <p:sp>
        <p:nvSpPr>
          <p:cNvPr id="12317" name="Text Box 29"/>
          <p:cNvSpPr txBox="1">
            <a:spLocks noChangeArrowheads="1"/>
          </p:cNvSpPr>
          <p:nvPr/>
        </p:nvSpPr>
        <p:spPr bwMode="auto">
          <a:xfrm>
            <a:off x="5334000" y="4343400"/>
            <a:ext cx="1219200" cy="45720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Cyrl-CS" sz="2400" b="1" dirty="0">
                <a:solidFill>
                  <a:schemeClr val="accent2"/>
                </a:solidFill>
              </a:rPr>
              <a:t>једно</a:t>
            </a:r>
            <a:endParaRPr lang="en-US" sz="2400" b="1" dirty="0">
              <a:solidFill>
                <a:schemeClr val="accent2"/>
              </a:solidFill>
            </a:endParaRPr>
          </a:p>
        </p:txBody>
      </p:sp>
      <p:sp>
        <p:nvSpPr>
          <p:cNvPr id="12318" name="Text Box 30"/>
          <p:cNvSpPr txBox="1">
            <a:spLocks noChangeArrowheads="1"/>
          </p:cNvSpPr>
          <p:nvPr/>
        </p:nvSpPr>
        <p:spPr bwMode="auto">
          <a:xfrm>
            <a:off x="6248400" y="4343400"/>
            <a:ext cx="2133600" cy="45720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Cyrl-CS" sz="2400" b="1" dirty="0">
                <a:solidFill>
                  <a:schemeClr val="accent2"/>
                </a:solidFill>
              </a:rPr>
              <a:t>пиле – мене.</a:t>
            </a:r>
            <a:endParaRPr lang="en-US" sz="2400" b="1" dirty="0">
              <a:solidFill>
                <a:schemeClr val="accent2"/>
              </a:solidFill>
            </a:endParaRPr>
          </a:p>
        </p:txBody>
      </p:sp>
      <p:sp>
        <p:nvSpPr>
          <p:cNvPr id="12319" name="Text Box 31"/>
          <p:cNvSpPr txBox="1">
            <a:spLocks noChangeArrowheads="1"/>
          </p:cNvSpPr>
          <p:nvPr/>
        </p:nvSpPr>
        <p:spPr bwMode="auto">
          <a:xfrm>
            <a:off x="3657600" y="4876800"/>
            <a:ext cx="1752600" cy="45720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Cyrl-CS" sz="2400" b="1" dirty="0">
                <a:solidFill>
                  <a:schemeClr val="accent2"/>
                </a:solidFill>
              </a:rPr>
              <a:t>Сада имају</a:t>
            </a:r>
            <a:r>
              <a:rPr lang="sr-Cyrl-CS" dirty="0"/>
              <a:t> </a:t>
            </a:r>
            <a:endParaRPr lang="en-US" dirty="0"/>
          </a:p>
        </p:txBody>
      </p:sp>
      <p:sp>
        <p:nvSpPr>
          <p:cNvPr id="12320" name="Text Box 32"/>
          <p:cNvSpPr txBox="1">
            <a:spLocks noChangeArrowheads="1"/>
          </p:cNvSpPr>
          <p:nvPr/>
        </p:nvSpPr>
        <p:spPr bwMode="auto">
          <a:xfrm>
            <a:off x="5410200" y="4876800"/>
            <a:ext cx="1219200" cy="45720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Cyrl-CS" sz="2400" b="1" dirty="0">
                <a:solidFill>
                  <a:schemeClr val="accent2"/>
                </a:solidFill>
              </a:rPr>
              <a:t>више</a:t>
            </a:r>
            <a:endParaRPr lang="en-US" sz="2400" b="1" dirty="0">
              <a:solidFill>
                <a:schemeClr val="accent2"/>
              </a:solidFill>
            </a:endParaRPr>
          </a:p>
        </p:txBody>
      </p:sp>
      <p:sp>
        <p:nvSpPr>
          <p:cNvPr id="12321" name="Text Box 33"/>
          <p:cNvSpPr txBox="1">
            <a:spLocks noChangeArrowheads="1"/>
          </p:cNvSpPr>
          <p:nvPr/>
        </p:nvSpPr>
        <p:spPr bwMode="auto">
          <a:xfrm>
            <a:off x="6324600" y="4876800"/>
            <a:ext cx="1447800" cy="45720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Cyrl-CS" sz="2400" b="1" dirty="0">
                <a:solidFill>
                  <a:schemeClr val="accent2"/>
                </a:solidFill>
              </a:rPr>
              <a:t>пилића.</a:t>
            </a:r>
            <a:endParaRPr lang="en-US" sz="24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advClick="0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30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40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2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0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60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7000"/>
                            </p:stCondLst>
                            <p:childTnLst>
                              <p:par>
                                <p:cTn id="6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123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123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12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9000"/>
                            </p:stCondLst>
                            <p:childTnLst>
                              <p:par>
                                <p:cTn id="73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2100"/>
                            </p:stCondLst>
                            <p:childTnLst>
                              <p:par>
                                <p:cTn id="80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3900"/>
                            </p:stCondLst>
                            <p:childTnLst>
                              <p:par>
                                <p:cTn id="87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5300"/>
                            </p:stCondLst>
                            <p:childTnLst>
                              <p:par>
                                <p:cTn id="94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7200"/>
                            </p:stCondLst>
                            <p:childTnLst>
                              <p:par>
                                <p:cTn id="101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0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9000"/>
                            </p:stCondLst>
                            <p:childTnLst>
                              <p:par>
                                <p:cTn id="108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30300"/>
                            </p:stCondLst>
                            <p:childTnLst>
                              <p:par>
                                <p:cTn id="115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31900"/>
                            </p:stCondLst>
                            <p:childTnLst>
                              <p:par>
                                <p:cTn id="122" presetID="3" presetClass="emph" presetSubtype="2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23" dur="2000" fill="hold"/>
                                        <p:tgtEl>
                                          <p:spTgt spid="12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33900"/>
                            </p:stCondLst>
                            <p:childTnLst>
                              <p:par>
                                <p:cTn id="125" presetID="3" presetClass="emph" presetSubtype="2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26" dur="2000" fill="hold"/>
                                        <p:tgtEl>
                                          <p:spTgt spid="123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23" name="Picture 11" descr="scan00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685800"/>
            <a:ext cx="931863" cy="1066800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pic>
        <p:nvPicPr>
          <p:cNvPr id="13324" name="Picture 12" descr="scan00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5200" y="1143000"/>
            <a:ext cx="512763" cy="609600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pic>
        <p:nvPicPr>
          <p:cNvPr id="13325" name="Picture 13" descr="scan00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5200" y="381000"/>
            <a:ext cx="511175" cy="609600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pic>
        <p:nvPicPr>
          <p:cNvPr id="13326" name="Picture 14" descr="scan00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9400" y="1143000"/>
            <a:ext cx="511175" cy="609600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pic>
        <p:nvPicPr>
          <p:cNvPr id="13327" name="Picture 15" descr="scan00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9400" y="381000"/>
            <a:ext cx="511175" cy="609600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pic>
        <p:nvPicPr>
          <p:cNvPr id="13328" name="Picture 16" descr="scan00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685800"/>
            <a:ext cx="511175" cy="609600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pic>
        <p:nvPicPr>
          <p:cNvPr id="13329" name="Picture 17" descr="scan00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01000" y="685800"/>
            <a:ext cx="511175" cy="609600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sp>
        <p:nvSpPr>
          <p:cNvPr id="13330" name="Text Box 18"/>
          <p:cNvSpPr txBox="1">
            <a:spLocks noChangeArrowheads="1"/>
          </p:cNvSpPr>
          <p:nvPr/>
        </p:nvSpPr>
        <p:spPr bwMode="auto">
          <a:xfrm>
            <a:off x="914400" y="1676400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2400" b="1">
                <a:solidFill>
                  <a:srgbClr val="6E6ED0"/>
                </a:solidFill>
              </a:rPr>
              <a:t>пиле</a:t>
            </a:r>
            <a:endParaRPr lang="en-US" sz="2400" b="1">
              <a:solidFill>
                <a:srgbClr val="6E6ED0"/>
              </a:solidFill>
            </a:endParaRPr>
          </a:p>
        </p:txBody>
      </p:sp>
      <p:sp>
        <p:nvSpPr>
          <p:cNvPr id="13331" name="Text Box 19"/>
          <p:cNvSpPr txBox="1">
            <a:spLocks noChangeArrowheads="1"/>
          </p:cNvSpPr>
          <p:nvPr/>
        </p:nvSpPr>
        <p:spPr bwMode="auto">
          <a:xfrm>
            <a:off x="6553200" y="16764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2400" b="1">
                <a:solidFill>
                  <a:srgbClr val="FF0000"/>
                </a:solidFill>
              </a:rPr>
              <a:t>пилићи</a:t>
            </a:r>
            <a:endParaRPr lang="en-US" sz="2400" b="1">
              <a:solidFill>
                <a:srgbClr val="FF0000"/>
              </a:solidFill>
            </a:endParaRPr>
          </a:p>
        </p:txBody>
      </p:sp>
      <p:pic>
        <p:nvPicPr>
          <p:cNvPr id="13332" name="Picture 20" descr="scan001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" y="2286000"/>
            <a:ext cx="1219200" cy="854075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pic>
        <p:nvPicPr>
          <p:cNvPr id="13333" name="Picture 21" descr="scan001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0" y="2590800"/>
            <a:ext cx="671513" cy="469900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pic>
        <p:nvPicPr>
          <p:cNvPr id="13334" name="Picture 22" descr="scan001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53400" y="2590800"/>
            <a:ext cx="671513" cy="469900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pic>
        <p:nvPicPr>
          <p:cNvPr id="13335" name="Picture 23" descr="scan001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15200" y="2895600"/>
            <a:ext cx="671513" cy="469900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pic>
        <p:nvPicPr>
          <p:cNvPr id="13336" name="Picture 24" descr="scan001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53200" y="2895600"/>
            <a:ext cx="671513" cy="469900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pic>
        <p:nvPicPr>
          <p:cNvPr id="13337" name="Picture 25" descr="scan001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15200" y="2286000"/>
            <a:ext cx="671513" cy="469900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pic>
        <p:nvPicPr>
          <p:cNvPr id="13338" name="Picture 26" descr="scan001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53200" y="2286000"/>
            <a:ext cx="671513" cy="469900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sp>
        <p:nvSpPr>
          <p:cNvPr id="13339" name="Text Box 27"/>
          <p:cNvSpPr txBox="1">
            <a:spLocks noChangeArrowheads="1"/>
          </p:cNvSpPr>
          <p:nvPr/>
        </p:nvSpPr>
        <p:spPr bwMode="auto">
          <a:xfrm>
            <a:off x="838200" y="31242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Cyrl-CS" sz="2400" b="1">
                <a:solidFill>
                  <a:srgbClr val="6E6ED0"/>
                </a:solidFill>
              </a:rPr>
              <a:t>облак</a:t>
            </a:r>
            <a:endParaRPr lang="en-US" sz="2400" b="1">
              <a:solidFill>
                <a:srgbClr val="6E6ED0"/>
              </a:solidFill>
            </a:endParaRPr>
          </a:p>
        </p:txBody>
      </p:sp>
      <p:sp>
        <p:nvSpPr>
          <p:cNvPr id="13340" name="Text Box 28"/>
          <p:cNvSpPr txBox="1">
            <a:spLocks noChangeArrowheads="1"/>
          </p:cNvSpPr>
          <p:nvPr/>
        </p:nvSpPr>
        <p:spPr bwMode="auto">
          <a:xfrm>
            <a:off x="6705600" y="33528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2400" b="1">
                <a:solidFill>
                  <a:srgbClr val="FF0000"/>
                </a:solidFill>
              </a:rPr>
              <a:t>облаци</a:t>
            </a:r>
            <a:endParaRPr lang="en-US" sz="2400" b="1">
              <a:solidFill>
                <a:srgbClr val="FF0000"/>
              </a:solidFill>
            </a:endParaRPr>
          </a:p>
        </p:txBody>
      </p:sp>
      <p:pic>
        <p:nvPicPr>
          <p:cNvPr id="13341" name="Picture 29" descr="scan002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14400" y="3657600"/>
            <a:ext cx="868363" cy="1524000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sp>
        <p:nvSpPr>
          <p:cNvPr id="13342" name="Text Box 30"/>
          <p:cNvSpPr txBox="1">
            <a:spLocks noChangeArrowheads="1"/>
          </p:cNvSpPr>
          <p:nvPr/>
        </p:nvSpPr>
        <p:spPr bwMode="auto">
          <a:xfrm>
            <a:off x="838200" y="51816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2400" b="1">
                <a:solidFill>
                  <a:srgbClr val="6E6ED0"/>
                </a:solidFill>
              </a:rPr>
              <a:t>дечак</a:t>
            </a:r>
            <a:endParaRPr lang="en-US" sz="2400" b="1">
              <a:solidFill>
                <a:srgbClr val="6E6ED0"/>
              </a:solidFill>
            </a:endParaRPr>
          </a:p>
        </p:txBody>
      </p:sp>
      <p:pic>
        <p:nvPicPr>
          <p:cNvPr id="13343" name="Picture 31" descr="scan002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00800" y="3886200"/>
            <a:ext cx="1828800" cy="1106488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sp>
        <p:nvSpPr>
          <p:cNvPr id="13344" name="Text Box 32"/>
          <p:cNvSpPr txBox="1">
            <a:spLocks noChangeArrowheads="1"/>
          </p:cNvSpPr>
          <p:nvPr/>
        </p:nvSpPr>
        <p:spPr bwMode="auto">
          <a:xfrm>
            <a:off x="6553200" y="49530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2400" b="1">
                <a:solidFill>
                  <a:srgbClr val="FF0000"/>
                </a:solidFill>
              </a:rPr>
              <a:t>дечаци</a:t>
            </a:r>
            <a:endParaRPr lang="en-US" sz="2400" b="1">
              <a:solidFill>
                <a:srgbClr val="FF0000"/>
              </a:solidFill>
            </a:endParaRPr>
          </a:p>
        </p:txBody>
      </p:sp>
      <p:pic>
        <p:nvPicPr>
          <p:cNvPr id="13345" name="Picture 33" descr="scan002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62800" y="5638800"/>
            <a:ext cx="488950" cy="498475"/>
          </a:xfrm>
          <a:prstGeom prst="rect">
            <a:avLst/>
          </a:prstGeom>
          <a:noFill/>
          <a:ln w="28575">
            <a:solidFill>
              <a:srgbClr val="9494DC"/>
            </a:solidFill>
            <a:miter lim="800000"/>
            <a:headEnd/>
            <a:tailEnd/>
          </a:ln>
        </p:spPr>
      </p:pic>
      <p:pic>
        <p:nvPicPr>
          <p:cNvPr id="13352" name="Picture 40" descr="scan002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848600" y="5334000"/>
            <a:ext cx="488950" cy="498475"/>
          </a:xfrm>
          <a:prstGeom prst="rect">
            <a:avLst/>
          </a:prstGeom>
          <a:noFill/>
          <a:ln w="28575">
            <a:solidFill>
              <a:srgbClr val="9494DC"/>
            </a:solidFill>
            <a:miter lim="800000"/>
            <a:headEnd/>
            <a:tailEnd/>
          </a:ln>
        </p:spPr>
      </p:pic>
      <p:pic>
        <p:nvPicPr>
          <p:cNvPr id="13353" name="Picture 41" descr="scan002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458200" y="5791200"/>
            <a:ext cx="488950" cy="498475"/>
          </a:xfrm>
          <a:prstGeom prst="rect">
            <a:avLst/>
          </a:prstGeom>
          <a:noFill/>
          <a:ln w="28575">
            <a:solidFill>
              <a:srgbClr val="9494DC"/>
            </a:solidFill>
            <a:miter lim="800000"/>
            <a:headEnd/>
            <a:tailEnd/>
          </a:ln>
        </p:spPr>
      </p:pic>
      <p:pic>
        <p:nvPicPr>
          <p:cNvPr id="13354" name="Picture 42" descr="scan002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458200" y="5105400"/>
            <a:ext cx="488950" cy="498475"/>
          </a:xfrm>
          <a:prstGeom prst="rect">
            <a:avLst/>
          </a:prstGeom>
          <a:noFill/>
          <a:ln w="28575">
            <a:solidFill>
              <a:srgbClr val="9494DC"/>
            </a:solidFill>
            <a:miter lim="800000"/>
            <a:headEnd/>
            <a:tailEnd/>
          </a:ln>
        </p:spPr>
      </p:pic>
      <p:pic>
        <p:nvPicPr>
          <p:cNvPr id="13355" name="Picture 43" descr="scan002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43000" y="5638800"/>
            <a:ext cx="488950" cy="498475"/>
          </a:xfrm>
          <a:prstGeom prst="rect">
            <a:avLst/>
          </a:prstGeom>
          <a:noFill/>
          <a:ln w="28575">
            <a:solidFill>
              <a:srgbClr val="9494DC"/>
            </a:solidFill>
            <a:miter lim="800000"/>
            <a:headEnd/>
            <a:tailEnd/>
          </a:ln>
        </p:spPr>
      </p:pic>
      <p:pic>
        <p:nvPicPr>
          <p:cNvPr id="13356" name="Picture 44" descr="scan002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53200" y="5410200"/>
            <a:ext cx="488950" cy="498475"/>
          </a:xfrm>
          <a:prstGeom prst="rect">
            <a:avLst/>
          </a:prstGeom>
          <a:noFill/>
          <a:ln w="28575">
            <a:solidFill>
              <a:srgbClr val="9494DC"/>
            </a:solidFill>
            <a:miter lim="800000"/>
            <a:headEnd/>
            <a:tailEnd/>
          </a:ln>
        </p:spPr>
      </p:pic>
      <p:pic>
        <p:nvPicPr>
          <p:cNvPr id="13357" name="Picture 45" descr="scan002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43600" y="5715000"/>
            <a:ext cx="488950" cy="498475"/>
          </a:xfrm>
          <a:prstGeom prst="rect">
            <a:avLst/>
          </a:prstGeom>
          <a:noFill/>
          <a:ln w="28575">
            <a:solidFill>
              <a:srgbClr val="9494DC"/>
            </a:solidFill>
            <a:miter lim="800000"/>
            <a:headEnd/>
            <a:tailEnd/>
          </a:ln>
        </p:spPr>
      </p:pic>
      <p:sp>
        <p:nvSpPr>
          <p:cNvPr id="13358" name="Text Box 46"/>
          <p:cNvSpPr txBox="1">
            <a:spLocks noChangeArrowheads="1"/>
          </p:cNvSpPr>
          <p:nvPr/>
        </p:nvSpPr>
        <p:spPr bwMode="auto">
          <a:xfrm>
            <a:off x="838200" y="60960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Cyrl-CS" sz="2400" b="1">
                <a:solidFill>
                  <a:srgbClr val="6E6ED0"/>
                </a:solidFill>
              </a:rPr>
              <a:t>кликер</a:t>
            </a:r>
            <a:endParaRPr lang="en-US" sz="2400" b="1">
              <a:solidFill>
                <a:srgbClr val="6E6ED0"/>
              </a:solidFill>
            </a:endParaRPr>
          </a:p>
        </p:txBody>
      </p:sp>
      <p:sp>
        <p:nvSpPr>
          <p:cNvPr id="13359" name="Text Box 47"/>
          <p:cNvSpPr txBox="1">
            <a:spLocks noChangeArrowheads="1"/>
          </p:cNvSpPr>
          <p:nvPr/>
        </p:nvSpPr>
        <p:spPr bwMode="auto">
          <a:xfrm>
            <a:off x="6781800" y="6248400"/>
            <a:ext cx="1447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3360" name="Text Box 48"/>
          <p:cNvSpPr txBox="1">
            <a:spLocks noChangeArrowheads="1"/>
          </p:cNvSpPr>
          <p:nvPr/>
        </p:nvSpPr>
        <p:spPr bwMode="auto">
          <a:xfrm>
            <a:off x="6781800" y="60960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2400" b="1">
                <a:solidFill>
                  <a:srgbClr val="FF0000"/>
                </a:solidFill>
              </a:rPr>
              <a:t>кликери</a:t>
            </a:r>
            <a:endParaRPr lang="en-US" sz="2400" b="1">
              <a:solidFill>
                <a:srgbClr val="FF0000"/>
              </a:solidFill>
            </a:endParaRPr>
          </a:p>
        </p:txBody>
      </p:sp>
      <p:sp>
        <p:nvSpPr>
          <p:cNvPr id="13363" name="AutoShape 51"/>
          <p:cNvSpPr>
            <a:spLocks noChangeArrowheads="1"/>
          </p:cNvSpPr>
          <p:nvPr/>
        </p:nvSpPr>
        <p:spPr bwMode="auto">
          <a:xfrm>
            <a:off x="2133600" y="152400"/>
            <a:ext cx="3505200" cy="6019800"/>
          </a:xfrm>
          <a:prstGeom prst="star8">
            <a:avLst>
              <a:gd name="adj" fmla="val 38676"/>
            </a:avLst>
          </a:prstGeom>
          <a:gradFill rotWithShape="1">
            <a:gsLst>
              <a:gs pos="0">
                <a:srgbClr val="9494DC"/>
              </a:gs>
              <a:gs pos="50000">
                <a:schemeClr val="bg1"/>
              </a:gs>
              <a:gs pos="100000">
                <a:srgbClr val="9494DC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13364" name="Picture 52" descr="MARBLELINE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14400" y="6553200"/>
            <a:ext cx="7315200" cy="76200"/>
          </a:xfrm>
          <a:prstGeom prst="rect">
            <a:avLst/>
          </a:prstGeom>
          <a:noFill/>
        </p:spPr>
      </p:pic>
      <p:sp>
        <p:nvSpPr>
          <p:cNvPr id="13365" name="AutoShape 53">
            <a:hlinkClick r:id="rId9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05800" y="6400800"/>
            <a:ext cx="609600" cy="304800"/>
          </a:xfrm>
          <a:prstGeom prst="actionButtonForwardNext">
            <a:avLst/>
          </a:prstGeom>
          <a:gradFill rotWithShape="1">
            <a:gsLst>
              <a:gs pos="0">
                <a:srgbClr val="9494DC">
                  <a:alpha val="99001"/>
                </a:srgbClr>
              </a:gs>
              <a:gs pos="50000">
                <a:schemeClr val="bg1"/>
              </a:gs>
              <a:gs pos="100000">
                <a:srgbClr val="9494DC">
                  <a:alpha val="99001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9494DC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67" name="Text Box 55"/>
          <p:cNvSpPr txBox="1">
            <a:spLocks noChangeArrowheads="1"/>
          </p:cNvSpPr>
          <p:nvPr/>
        </p:nvSpPr>
        <p:spPr bwMode="auto">
          <a:xfrm>
            <a:off x="2743200" y="1143000"/>
            <a:ext cx="2286000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sr-Cyrl-CS">
                <a:solidFill>
                  <a:srgbClr val="B52D88"/>
                </a:solidFill>
              </a:rPr>
              <a:t>      </a:t>
            </a:r>
            <a:r>
              <a:rPr lang="sr-Cyrl-CS" sz="2000" b="1">
                <a:solidFill>
                  <a:srgbClr val="6E6ED0"/>
                </a:solidFill>
              </a:rPr>
              <a:t>У левој колони стоје именице које означавају једно биће, један предмет или једну појаву.</a:t>
            </a:r>
            <a:endParaRPr lang="en-US" sz="2000" b="1">
              <a:solidFill>
                <a:srgbClr val="6E6ED0"/>
              </a:solidFill>
            </a:endParaRPr>
          </a:p>
        </p:txBody>
      </p:sp>
      <p:sp>
        <p:nvSpPr>
          <p:cNvPr id="13368" name="Text Box 56"/>
          <p:cNvSpPr txBox="1">
            <a:spLocks noChangeArrowheads="1"/>
          </p:cNvSpPr>
          <p:nvPr/>
        </p:nvSpPr>
        <p:spPr bwMode="auto">
          <a:xfrm>
            <a:off x="2743200" y="3048000"/>
            <a:ext cx="21336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sr-Cyrl-CS" sz="2000"/>
              <a:t>     </a:t>
            </a:r>
            <a:r>
              <a:rPr lang="sr-Cyrl-CS" sz="2000" b="1">
                <a:solidFill>
                  <a:srgbClr val="FF0000"/>
                </a:solidFill>
              </a:rPr>
              <a:t>У десној колони стоје именице које означавају више бића, више предмета или више појава.</a:t>
            </a:r>
            <a:endParaRPr lang="en-US" sz="20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Click="0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000"/>
                            </p:stCondLst>
                            <p:childTnLst>
                              <p:par>
                                <p:cTn id="35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9300"/>
                            </p:stCondLst>
                            <p:childTnLst>
                              <p:par>
                                <p:cTn id="42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8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3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8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3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38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3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48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3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8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3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68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3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78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3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8800"/>
                            </p:stCondLst>
                            <p:childTnLst>
                              <p:par>
                                <p:cTn id="77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0200"/>
                            </p:stCondLst>
                            <p:childTnLst>
                              <p:par>
                                <p:cTn id="84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1700"/>
                            </p:stCondLst>
                            <p:childTnLst>
                              <p:par>
                                <p:cTn id="9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3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2700"/>
                            </p:stCondLst>
                            <p:childTnLst>
                              <p:par>
                                <p:cTn id="9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3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3700"/>
                            </p:stCondLst>
                            <p:childTnLst>
                              <p:par>
                                <p:cTn id="99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0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5100"/>
                            </p:stCondLst>
                            <p:childTnLst>
                              <p:par>
                                <p:cTn id="106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6600"/>
                            </p:stCondLst>
                            <p:childTnLst>
                              <p:par>
                                <p:cTn id="1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000"/>
                                        <p:tgtEl>
                                          <p:spTgt spid="13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8600"/>
                            </p:stCondLst>
                            <p:childTnLst>
                              <p:par>
                                <p:cTn id="1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13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9600"/>
                            </p:stCondLst>
                            <p:childTnLst>
                              <p:par>
                                <p:cTn id="1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13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30600"/>
                            </p:stCondLst>
                            <p:childTnLst>
                              <p:par>
                                <p:cTn id="1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13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1600"/>
                            </p:stCondLst>
                            <p:childTnLst>
                              <p:par>
                                <p:cTn id="1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13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32600"/>
                            </p:stCondLst>
                            <p:childTnLst>
                              <p:par>
                                <p:cTn id="1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13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33600"/>
                            </p:stCondLst>
                            <p:childTnLst>
                              <p:par>
                                <p:cTn id="1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13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34600"/>
                            </p:stCondLst>
                            <p:childTnLst>
                              <p:par>
                                <p:cTn id="141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36100"/>
                            </p:stCondLst>
                            <p:childTnLst>
                              <p:par>
                                <p:cTn id="148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37700"/>
                            </p:stCondLst>
                            <p:childTnLst>
                              <p:par>
                                <p:cTn id="1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2000"/>
                                        <p:tgtEl>
                                          <p:spTgt spid="13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39700"/>
                            </p:stCondLst>
                            <p:childTnLst>
                              <p:par>
                                <p:cTn id="159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48100"/>
                            </p:stCondLst>
                            <p:childTnLst>
                              <p:par>
                                <p:cTn id="166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6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Oval 5"/>
          <p:cNvSpPr>
            <a:spLocks noChangeArrowheads="1"/>
          </p:cNvSpPr>
          <p:nvPr/>
        </p:nvSpPr>
        <p:spPr bwMode="auto">
          <a:xfrm>
            <a:off x="457200" y="609600"/>
            <a:ext cx="8382000" cy="1219200"/>
          </a:xfrm>
          <a:prstGeom prst="ellipse">
            <a:avLst/>
          </a:prstGeom>
          <a:solidFill>
            <a:schemeClr val="bg2">
              <a:lumMod val="90000"/>
            </a:schemeClr>
          </a:solidFill>
          <a:ln w="9525">
            <a:solidFill>
              <a:srgbClr val="9494DC"/>
            </a:solidFill>
            <a:round/>
            <a:headEnd/>
            <a:tailEnd/>
          </a:ln>
          <a:effectLst>
            <a:outerShdw sy="50000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1752600" y="609600"/>
            <a:ext cx="5562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2400" b="1" dirty="0">
                <a:solidFill>
                  <a:schemeClr val="accent2"/>
                </a:solidFill>
              </a:rPr>
              <a:t>        Ако именица означава једно биће,    предмет или појаву кажемо да је у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3581400" y="1295400"/>
            <a:ext cx="2209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Cyrl-CS" sz="2800" b="1">
                <a:solidFill>
                  <a:srgbClr val="6E6ED0"/>
                </a:solidFill>
              </a:rPr>
              <a:t>ЈЕДНИНИ.</a:t>
            </a:r>
            <a:endParaRPr lang="en-US" sz="2800" b="1">
              <a:solidFill>
                <a:srgbClr val="6E6ED0"/>
              </a:solidFill>
            </a:endParaRPr>
          </a:p>
        </p:txBody>
      </p:sp>
      <p:sp>
        <p:nvSpPr>
          <p:cNvPr id="14344" name="Oval 8"/>
          <p:cNvSpPr>
            <a:spLocks noChangeArrowheads="1"/>
          </p:cNvSpPr>
          <p:nvPr/>
        </p:nvSpPr>
        <p:spPr bwMode="auto">
          <a:xfrm>
            <a:off x="457200" y="2133600"/>
            <a:ext cx="8382000" cy="1219200"/>
          </a:xfrm>
          <a:prstGeom prst="ellipse">
            <a:avLst/>
          </a:prstGeom>
          <a:solidFill>
            <a:schemeClr val="bg2">
              <a:lumMod val="90000"/>
            </a:schemeClr>
          </a:solidFill>
          <a:ln w="9525">
            <a:solidFill>
              <a:srgbClr val="9494DC"/>
            </a:solidFill>
            <a:round/>
            <a:headEnd/>
            <a:tailEnd/>
          </a:ln>
          <a:effectLst>
            <a:outerShdw sy="50000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5" name="Text Box 9"/>
          <p:cNvSpPr txBox="1">
            <a:spLocks noChangeArrowheads="1"/>
          </p:cNvSpPr>
          <p:nvPr/>
        </p:nvSpPr>
        <p:spPr bwMode="auto">
          <a:xfrm>
            <a:off x="2057400" y="2133600"/>
            <a:ext cx="5943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Cyrl-CS" sz="2400" b="1" dirty="0"/>
              <a:t>    </a:t>
            </a:r>
            <a:r>
              <a:rPr lang="sr-Cyrl-CS" sz="2400" b="1" dirty="0">
                <a:solidFill>
                  <a:schemeClr val="accent2"/>
                </a:solidFill>
              </a:rPr>
              <a:t>Ако именица означава више бића, предмета или појава кажемо да је у</a:t>
            </a:r>
            <a:endParaRPr lang="en-US" sz="2400" b="1" dirty="0">
              <a:solidFill>
                <a:schemeClr val="accent2"/>
              </a:solidFill>
            </a:endParaRPr>
          </a:p>
        </p:txBody>
      </p:sp>
      <p:sp>
        <p:nvSpPr>
          <p:cNvPr id="14346" name="Text Box 10"/>
          <p:cNvSpPr txBox="1">
            <a:spLocks noChangeArrowheads="1"/>
          </p:cNvSpPr>
          <p:nvPr/>
        </p:nvSpPr>
        <p:spPr bwMode="auto">
          <a:xfrm>
            <a:off x="3352800" y="2819400"/>
            <a:ext cx="2438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2800" b="1" dirty="0">
                <a:solidFill>
                  <a:srgbClr val="FF0000"/>
                </a:solidFill>
              </a:rPr>
              <a:t>МНОЖИНИ.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4347" name="Oval 11"/>
          <p:cNvSpPr>
            <a:spLocks noChangeArrowheads="1"/>
          </p:cNvSpPr>
          <p:nvPr/>
        </p:nvSpPr>
        <p:spPr bwMode="auto">
          <a:xfrm>
            <a:off x="2057400" y="3581400"/>
            <a:ext cx="4876800" cy="914400"/>
          </a:xfrm>
          <a:prstGeom prst="ellipse">
            <a:avLst/>
          </a:prstGeom>
          <a:solidFill>
            <a:schemeClr val="bg2">
              <a:lumMod val="90000"/>
            </a:schemeClr>
          </a:solidFill>
          <a:ln w="9525">
            <a:solidFill>
              <a:srgbClr val="9494DC"/>
            </a:solidFill>
            <a:round/>
            <a:headEnd/>
            <a:tailEnd/>
          </a:ln>
          <a:effectLst>
            <a:outerShdw sy="50000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pPr algn="ctr"/>
            <a:r>
              <a:rPr lang="sr-Cyrl-CS" sz="2800" b="1">
                <a:solidFill>
                  <a:schemeClr val="accent2"/>
                </a:solidFill>
              </a:rPr>
              <a:t>Број именица</a:t>
            </a:r>
            <a:endParaRPr lang="en-US" sz="2800" b="1">
              <a:solidFill>
                <a:schemeClr val="accent2"/>
              </a:solidFill>
            </a:endParaRPr>
          </a:p>
        </p:txBody>
      </p:sp>
      <p:sp>
        <p:nvSpPr>
          <p:cNvPr id="14348" name="Line 12"/>
          <p:cNvSpPr>
            <a:spLocks noChangeShapeType="1"/>
          </p:cNvSpPr>
          <p:nvPr/>
        </p:nvSpPr>
        <p:spPr bwMode="auto">
          <a:xfrm flipH="1">
            <a:off x="3352800" y="4572000"/>
            <a:ext cx="762000" cy="381000"/>
          </a:xfrm>
          <a:prstGeom prst="line">
            <a:avLst/>
          </a:prstGeom>
          <a:noFill/>
          <a:ln w="38100">
            <a:solidFill>
              <a:srgbClr val="9494DC"/>
            </a:solidFill>
            <a:round/>
            <a:headEnd/>
            <a:tailEnd type="triangle" w="med" len="med"/>
          </a:ln>
          <a:effectLst>
            <a:outerShdw dist="45791" dir="2021404" algn="ctr" rotWithShape="0">
              <a:schemeClr val="accent2"/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350" name="Line 14"/>
          <p:cNvSpPr>
            <a:spLocks noChangeShapeType="1"/>
          </p:cNvSpPr>
          <p:nvPr/>
        </p:nvSpPr>
        <p:spPr bwMode="auto">
          <a:xfrm>
            <a:off x="4800600" y="4572000"/>
            <a:ext cx="762000" cy="381000"/>
          </a:xfrm>
          <a:prstGeom prst="line">
            <a:avLst/>
          </a:prstGeom>
          <a:noFill/>
          <a:ln w="38100">
            <a:solidFill>
              <a:srgbClr val="9494DC"/>
            </a:solidFill>
            <a:round/>
            <a:headEnd/>
            <a:tailEnd type="triangle" w="med" len="med"/>
          </a:ln>
          <a:effectLst>
            <a:outerShdw dist="28398" dir="3806097" algn="ctr" rotWithShape="0">
              <a:schemeClr val="accent2"/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351" name="Oval 15"/>
          <p:cNvSpPr>
            <a:spLocks noChangeArrowheads="1"/>
          </p:cNvSpPr>
          <p:nvPr/>
        </p:nvSpPr>
        <p:spPr bwMode="auto">
          <a:xfrm>
            <a:off x="685800" y="5029200"/>
            <a:ext cx="3657600" cy="914400"/>
          </a:xfrm>
          <a:prstGeom prst="ellipse">
            <a:avLst/>
          </a:prstGeom>
          <a:solidFill>
            <a:schemeClr val="bg2">
              <a:lumMod val="90000"/>
            </a:schemeClr>
          </a:solidFill>
          <a:ln w="9525">
            <a:solidFill>
              <a:srgbClr val="9494DC"/>
            </a:solidFill>
            <a:round/>
            <a:headEnd/>
            <a:tailEnd/>
          </a:ln>
          <a:effectLst>
            <a:outerShdw sy="50000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2" name="Oval 16"/>
          <p:cNvSpPr>
            <a:spLocks noChangeArrowheads="1"/>
          </p:cNvSpPr>
          <p:nvPr/>
        </p:nvSpPr>
        <p:spPr bwMode="auto">
          <a:xfrm>
            <a:off x="4572000" y="5029200"/>
            <a:ext cx="3657600" cy="914400"/>
          </a:xfrm>
          <a:prstGeom prst="ellipse">
            <a:avLst/>
          </a:prstGeom>
          <a:solidFill>
            <a:schemeClr val="bg2">
              <a:lumMod val="90000"/>
            </a:schemeClr>
          </a:solidFill>
          <a:ln w="9525">
            <a:solidFill>
              <a:srgbClr val="9494DC"/>
            </a:solidFill>
            <a:round/>
            <a:headEnd/>
            <a:tailEnd/>
          </a:ln>
          <a:effectLst>
            <a:outerShdw sy="50000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3" name="Text Box 17"/>
          <p:cNvSpPr txBox="1">
            <a:spLocks noChangeArrowheads="1"/>
          </p:cNvSpPr>
          <p:nvPr/>
        </p:nvSpPr>
        <p:spPr bwMode="auto">
          <a:xfrm>
            <a:off x="1219200" y="5181600"/>
            <a:ext cx="2514600" cy="519113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2800" b="1">
                <a:solidFill>
                  <a:schemeClr val="accent2"/>
                </a:solidFill>
              </a:rPr>
              <a:t>једнина</a:t>
            </a:r>
            <a:endParaRPr lang="en-US" sz="2800" b="1">
              <a:solidFill>
                <a:schemeClr val="accent2"/>
              </a:solidFill>
            </a:endParaRPr>
          </a:p>
        </p:txBody>
      </p:sp>
      <p:sp>
        <p:nvSpPr>
          <p:cNvPr id="14354" name="Text Box 18"/>
          <p:cNvSpPr txBox="1">
            <a:spLocks noChangeArrowheads="1"/>
          </p:cNvSpPr>
          <p:nvPr/>
        </p:nvSpPr>
        <p:spPr bwMode="auto">
          <a:xfrm>
            <a:off x="5334000" y="5181600"/>
            <a:ext cx="2362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2800" b="1">
                <a:solidFill>
                  <a:schemeClr val="accent2"/>
                </a:solidFill>
              </a:rPr>
              <a:t>множина</a:t>
            </a:r>
            <a:endParaRPr lang="en-US" sz="2800" b="1">
              <a:solidFill>
                <a:schemeClr val="accent2"/>
              </a:solidFill>
            </a:endParaRPr>
          </a:p>
        </p:txBody>
      </p:sp>
      <p:pic>
        <p:nvPicPr>
          <p:cNvPr id="14355" name="Picture 19" descr="MARBLELINE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6172200"/>
            <a:ext cx="7315200" cy="76200"/>
          </a:xfrm>
          <a:prstGeom prst="rect">
            <a:avLst/>
          </a:prstGeom>
          <a:noFill/>
        </p:spPr>
      </p:pic>
      <p:sp>
        <p:nvSpPr>
          <p:cNvPr id="14356" name="AutoShape 20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267200" y="6324600"/>
            <a:ext cx="609600" cy="304800"/>
          </a:xfrm>
          <a:prstGeom prst="actionButtonForwardNext">
            <a:avLst/>
          </a:prstGeom>
          <a:gradFill rotWithShape="1">
            <a:gsLst>
              <a:gs pos="0">
                <a:srgbClr val="9494DC">
                  <a:alpha val="99001"/>
                </a:srgbClr>
              </a:gs>
              <a:gs pos="50000">
                <a:schemeClr val="bg1"/>
              </a:gs>
              <a:gs pos="100000">
                <a:srgbClr val="9494DC">
                  <a:alpha val="99001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9494DC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4360" name="Picture 24" descr="LIGHTBULB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91400" y="3429000"/>
            <a:ext cx="801688" cy="914400"/>
          </a:xfrm>
          <a:prstGeom prst="rect">
            <a:avLst/>
          </a:prstGeom>
          <a:noFill/>
        </p:spPr>
      </p:pic>
      <p:pic>
        <p:nvPicPr>
          <p:cNvPr id="14361" name="Picture 25" descr="LIGHTBULB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3429000"/>
            <a:ext cx="801688" cy="914400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400"/>
                            </p:stCondLst>
                            <p:childTnLst>
                              <p:par>
                                <p:cTn id="16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1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100"/>
                            </p:stCondLst>
                            <p:childTnLst>
                              <p:par>
                                <p:cTn id="27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8500"/>
                            </p:stCondLst>
                            <p:childTnLst>
                              <p:par>
                                <p:cTn id="34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2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434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2200"/>
                            </p:stCondLst>
                            <p:childTnLst>
                              <p:par>
                                <p:cTn id="45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4200"/>
                            </p:stCondLst>
                            <p:childTnLst>
                              <p:par>
                                <p:cTn id="52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2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14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7200"/>
                            </p:stCondLst>
                            <p:childTnLst>
                              <p:par>
                                <p:cTn id="62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8800"/>
                            </p:stCondLst>
                            <p:childTnLst>
                              <p:par>
                                <p:cTn id="6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4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98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14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1800"/>
                            </p:stCondLst>
                            <p:childTnLst>
                              <p:par>
                                <p:cTn id="79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1" grpId="0" animBg="1"/>
      <p:bldP spid="14344" grpId="0" animBg="1"/>
      <p:bldP spid="14347" grpId="0" build="allAtOnce" animBg="1"/>
      <p:bldP spid="14348" grpId="0" animBg="1"/>
      <p:bldP spid="14350" grpId="0" animBg="1"/>
      <p:bldP spid="14351" grpId="0" animBg="1"/>
      <p:bldP spid="1435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457200" y="228600"/>
            <a:ext cx="4114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Cyrl-CS" sz="2800" b="1">
                <a:solidFill>
                  <a:schemeClr val="accent2"/>
                </a:solidFill>
              </a:rPr>
              <a:t>Решење задатка број 3:</a:t>
            </a:r>
            <a:endParaRPr lang="en-US" sz="2800" b="1">
              <a:solidFill>
                <a:schemeClr val="accent2"/>
              </a:solidFill>
            </a:endParaRPr>
          </a:p>
        </p:txBody>
      </p:sp>
      <p:pic>
        <p:nvPicPr>
          <p:cNvPr id="16390" name="Picture 6" descr="LEPT04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371600"/>
            <a:ext cx="762000" cy="762000"/>
          </a:xfrm>
          <a:prstGeom prst="rect">
            <a:avLst/>
          </a:prstGeom>
          <a:noFill/>
        </p:spPr>
      </p:pic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2667000" y="685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Cyrl-CS" sz="2400" b="1">
                <a:solidFill>
                  <a:srgbClr val="6E6ED0"/>
                </a:solidFill>
              </a:rPr>
              <a:t>једнина</a:t>
            </a:r>
            <a:endParaRPr lang="en-US" sz="2400" b="1">
              <a:solidFill>
                <a:srgbClr val="6E6ED0"/>
              </a:solidFill>
            </a:endParaRPr>
          </a:p>
        </p:txBody>
      </p:sp>
      <p:sp>
        <p:nvSpPr>
          <p:cNvPr id="16392" name="Text Box 8"/>
          <p:cNvSpPr txBox="1">
            <a:spLocks noChangeArrowheads="1"/>
          </p:cNvSpPr>
          <p:nvPr/>
        </p:nvSpPr>
        <p:spPr bwMode="auto">
          <a:xfrm>
            <a:off x="6324600" y="609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Cyrl-CS" sz="2400" b="1">
                <a:solidFill>
                  <a:srgbClr val="FF0000"/>
                </a:solidFill>
              </a:rPr>
              <a:t>множина</a:t>
            </a:r>
            <a:endParaRPr lang="en-US" sz="2400" b="1">
              <a:solidFill>
                <a:srgbClr val="FF0000"/>
              </a:solidFill>
            </a:endParaRPr>
          </a:p>
        </p:txBody>
      </p:sp>
      <p:sp>
        <p:nvSpPr>
          <p:cNvPr id="16394" name="Text Box 10"/>
          <p:cNvSpPr txBox="1">
            <a:spLocks noChangeArrowheads="1"/>
          </p:cNvSpPr>
          <p:nvPr/>
        </p:nvSpPr>
        <p:spPr bwMode="auto">
          <a:xfrm>
            <a:off x="1752600" y="1524000"/>
            <a:ext cx="3200400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sr-Cyrl-CS" sz="2000" b="1">
                <a:solidFill>
                  <a:schemeClr val="accent2"/>
                </a:solidFill>
              </a:rPr>
              <a:t>        </a:t>
            </a:r>
            <a:r>
              <a:rPr lang="sr-Cyrl-CS" b="1">
                <a:solidFill>
                  <a:schemeClr val="accent2"/>
                </a:solidFill>
              </a:rPr>
              <a:t>Шарени </a:t>
            </a:r>
            <a:r>
              <a:rPr lang="sr-Cyrl-CS" b="1" u="sng">
                <a:solidFill>
                  <a:srgbClr val="6E6ED0"/>
                </a:solidFill>
              </a:rPr>
              <a:t>лептир</a:t>
            </a:r>
            <a:r>
              <a:rPr lang="sr-Cyrl-CS" b="1">
                <a:solidFill>
                  <a:schemeClr val="accent2"/>
                </a:solidFill>
              </a:rPr>
              <a:t> је слетео на мирисни цвет.</a:t>
            </a:r>
            <a:endParaRPr lang="en-US" b="1">
              <a:solidFill>
                <a:schemeClr val="accent2"/>
              </a:solidFill>
            </a:endParaRPr>
          </a:p>
        </p:txBody>
      </p:sp>
      <p:sp>
        <p:nvSpPr>
          <p:cNvPr id="16395" name="Text Box 11"/>
          <p:cNvSpPr txBox="1">
            <a:spLocks noChangeArrowheads="1"/>
          </p:cNvSpPr>
          <p:nvPr/>
        </p:nvSpPr>
        <p:spPr bwMode="auto">
          <a:xfrm>
            <a:off x="5638800" y="1524000"/>
            <a:ext cx="3276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Cyrl-CS" b="1">
                <a:solidFill>
                  <a:schemeClr val="accent2"/>
                </a:solidFill>
              </a:rPr>
              <a:t>         Шарени </a:t>
            </a:r>
            <a:r>
              <a:rPr lang="sr-Cyrl-CS" b="1">
                <a:solidFill>
                  <a:srgbClr val="FF0000"/>
                </a:solidFill>
              </a:rPr>
              <a:t>лептири</a:t>
            </a:r>
            <a:r>
              <a:rPr lang="sr-Cyrl-CS" b="1">
                <a:solidFill>
                  <a:schemeClr val="accent2"/>
                </a:solidFill>
              </a:rPr>
              <a:t> су слетели на мирисни цвет.</a:t>
            </a:r>
            <a:endParaRPr lang="en-US" b="1">
              <a:solidFill>
                <a:schemeClr val="accent2"/>
              </a:solidFill>
            </a:endParaRPr>
          </a:p>
        </p:txBody>
      </p:sp>
      <p:pic>
        <p:nvPicPr>
          <p:cNvPr id="16396" name="Picture 12" descr="CLOWN1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2438400"/>
            <a:ext cx="762000" cy="741363"/>
          </a:xfrm>
          <a:prstGeom prst="rect">
            <a:avLst/>
          </a:prstGeom>
          <a:noFill/>
        </p:spPr>
      </p:pic>
      <p:sp>
        <p:nvSpPr>
          <p:cNvPr id="16418" name="Text Box 34"/>
          <p:cNvSpPr txBox="1">
            <a:spLocks noChangeArrowheads="1"/>
          </p:cNvSpPr>
          <p:nvPr/>
        </p:nvSpPr>
        <p:spPr bwMode="auto">
          <a:xfrm>
            <a:off x="1752600" y="2438400"/>
            <a:ext cx="3276600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Cyrl-CS" sz="2000" b="1">
                <a:solidFill>
                  <a:schemeClr val="accent2"/>
                </a:solidFill>
              </a:rPr>
              <a:t>       </a:t>
            </a:r>
            <a:r>
              <a:rPr lang="sr-Cyrl-CS" b="1">
                <a:solidFill>
                  <a:schemeClr val="accent2"/>
                </a:solidFill>
              </a:rPr>
              <a:t>Кловн </a:t>
            </a:r>
            <a:r>
              <a:rPr lang="sr-Cyrl-CS" b="1" u="sng">
                <a:solidFill>
                  <a:srgbClr val="6E6ED0"/>
                </a:solidFill>
              </a:rPr>
              <a:t>Мицко</a:t>
            </a:r>
            <a:r>
              <a:rPr lang="sr-Cyrl-CS" b="1">
                <a:solidFill>
                  <a:schemeClr val="accent2"/>
                </a:solidFill>
              </a:rPr>
              <a:t> је веома смешан.</a:t>
            </a:r>
            <a:endParaRPr lang="en-US" b="1">
              <a:solidFill>
                <a:schemeClr val="accent2"/>
              </a:solidFill>
            </a:endParaRPr>
          </a:p>
        </p:txBody>
      </p:sp>
      <p:sp>
        <p:nvSpPr>
          <p:cNvPr id="16431" name="Text Box 47"/>
          <p:cNvSpPr txBox="1">
            <a:spLocks noChangeArrowheads="1"/>
          </p:cNvSpPr>
          <p:nvPr/>
        </p:nvSpPr>
        <p:spPr bwMode="auto">
          <a:xfrm>
            <a:off x="4724400" y="4191000"/>
            <a:ext cx="228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pic>
        <p:nvPicPr>
          <p:cNvPr id="16433" name="Picture 49" descr="ZNAK_PITANJA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2438400"/>
            <a:ext cx="685800" cy="685800"/>
          </a:xfrm>
          <a:prstGeom prst="rect">
            <a:avLst/>
          </a:prstGeom>
          <a:noFill/>
        </p:spPr>
      </p:pic>
      <p:pic>
        <p:nvPicPr>
          <p:cNvPr id="16434" name="Picture 50" descr="LOPTA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14400" y="3352800"/>
            <a:ext cx="762000" cy="739775"/>
          </a:xfrm>
          <a:prstGeom prst="rect">
            <a:avLst/>
          </a:prstGeom>
          <a:noFill/>
        </p:spPr>
      </p:pic>
      <p:sp>
        <p:nvSpPr>
          <p:cNvPr id="16435" name="Text Box 51"/>
          <p:cNvSpPr txBox="1">
            <a:spLocks noChangeArrowheads="1"/>
          </p:cNvSpPr>
          <p:nvPr/>
        </p:nvSpPr>
        <p:spPr bwMode="auto">
          <a:xfrm>
            <a:off x="1828800" y="3352800"/>
            <a:ext cx="3352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Cyrl-CS" b="1">
                <a:solidFill>
                  <a:schemeClr val="accent2"/>
                </a:solidFill>
              </a:rPr>
              <a:t>       Мој друг </a:t>
            </a:r>
            <a:r>
              <a:rPr lang="sr-Cyrl-CS" b="1" u="sng">
                <a:solidFill>
                  <a:srgbClr val="6E6ED0"/>
                </a:solidFill>
              </a:rPr>
              <a:t>Бранислав</a:t>
            </a:r>
            <a:r>
              <a:rPr lang="sr-Cyrl-CS" b="1">
                <a:solidFill>
                  <a:schemeClr val="accent2"/>
                </a:solidFill>
              </a:rPr>
              <a:t> обожава фудбал.</a:t>
            </a:r>
            <a:endParaRPr lang="en-US" b="1">
              <a:solidFill>
                <a:schemeClr val="accent2"/>
              </a:solidFill>
            </a:endParaRPr>
          </a:p>
        </p:txBody>
      </p:sp>
      <p:pic>
        <p:nvPicPr>
          <p:cNvPr id="16436" name="Picture 52" descr="ZNAK_PITANJA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3352800"/>
            <a:ext cx="685800" cy="685800"/>
          </a:xfrm>
          <a:prstGeom prst="rect">
            <a:avLst/>
          </a:prstGeom>
          <a:noFill/>
        </p:spPr>
      </p:pic>
      <p:pic>
        <p:nvPicPr>
          <p:cNvPr id="16437" name="Picture 53" descr="RUNRABI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14400" y="4267200"/>
            <a:ext cx="762000" cy="728663"/>
          </a:xfrm>
          <a:prstGeom prst="rect">
            <a:avLst/>
          </a:prstGeom>
          <a:noFill/>
        </p:spPr>
      </p:pic>
      <p:sp>
        <p:nvSpPr>
          <p:cNvPr id="16438" name="Text Box 54"/>
          <p:cNvSpPr txBox="1">
            <a:spLocks noChangeArrowheads="1"/>
          </p:cNvSpPr>
          <p:nvPr/>
        </p:nvSpPr>
        <p:spPr bwMode="auto">
          <a:xfrm>
            <a:off x="1752600" y="4267200"/>
            <a:ext cx="2895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Cyrl-CS" b="1">
                <a:solidFill>
                  <a:schemeClr val="accent2"/>
                </a:solidFill>
              </a:rPr>
              <a:t>       </a:t>
            </a:r>
            <a:r>
              <a:rPr lang="sr-Cyrl-CS" b="1" u="sng">
                <a:solidFill>
                  <a:srgbClr val="6E6ED0"/>
                </a:solidFill>
              </a:rPr>
              <a:t> Зец </a:t>
            </a:r>
            <a:r>
              <a:rPr lang="sr-Cyrl-CS" b="1">
                <a:solidFill>
                  <a:schemeClr val="accent2"/>
                </a:solidFill>
              </a:rPr>
              <a:t>воли да трчи по ливади.</a:t>
            </a:r>
            <a:endParaRPr lang="en-US" b="1">
              <a:solidFill>
                <a:schemeClr val="accent2"/>
              </a:solidFill>
            </a:endParaRPr>
          </a:p>
        </p:txBody>
      </p:sp>
      <p:sp>
        <p:nvSpPr>
          <p:cNvPr id="16439" name="Text Box 55"/>
          <p:cNvSpPr txBox="1">
            <a:spLocks noChangeArrowheads="1"/>
          </p:cNvSpPr>
          <p:nvPr/>
        </p:nvSpPr>
        <p:spPr bwMode="auto">
          <a:xfrm>
            <a:off x="6019800" y="4267200"/>
            <a:ext cx="2590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Cyrl-CS"/>
              <a:t>     </a:t>
            </a:r>
            <a:r>
              <a:rPr lang="sr-Cyrl-CS">
                <a:solidFill>
                  <a:srgbClr val="FF0000"/>
                </a:solidFill>
              </a:rPr>
              <a:t> </a:t>
            </a:r>
            <a:r>
              <a:rPr lang="sr-Cyrl-CS" b="1">
                <a:solidFill>
                  <a:srgbClr val="FF0000"/>
                </a:solidFill>
              </a:rPr>
              <a:t>Зечеви</a:t>
            </a:r>
            <a:r>
              <a:rPr lang="sr-Cyrl-CS" b="1">
                <a:solidFill>
                  <a:schemeClr val="accent2"/>
                </a:solidFill>
              </a:rPr>
              <a:t> воле да трче по ливади.</a:t>
            </a:r>
            <a:endParaRPr lang="en-US" b="1">
              <a:solidFill>
                <a:schemeClr val="accent2"/>
              </a:solidFill>
            </a:endParaRPr>
          </a:p>
        </p:txBody>
      </p:sp>
      <p:pic>
        <p:nvPicPr>
          <p:cNvPr id="16440" name="Picture 56" descr="LEPT04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58200" y="1676400"/>
            <a:ext cx="457200" cy="457200"/>
          </a:xfrm>
          <a:prstGeom prst="rect">
            <a:avLst/>
          </a:prstGeom>
          <a:noFill/>
        </p:spPr>
      </p:pic>
      <p:pic>
        <p:nvPicPr>
          <p:cNvPr id="16441" name="Picture 57" descr="LEPT04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1371600"/>
            <a:ext cx="533400" cy="533400"/>
          </a:xfrm>
          <a:prstGeom prst="rect">
            <a:avLst/>
          </a:prstGeom>
          <a:noFill/>
        </p:spPr>
      </p:pic>
      <p:pic>
        <p:nvPicPr>
          <p:cNvPr id="16442" name="Picture 58" descr="LEPT04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00" y="1143000"/>
            <a:ext cx="457200" cy="457200"/>
          </a:xfrm>
          <a:prstGeom prst="rect">
            <a:avLst/>
          </a:prstGeom>
          <a:noFill/>
        </p:spPr>
      </p:pic>
      <p:pic>
        <p:nvPicPr>
          <p:cNvPr id="16443" name="Picture 59" descr="LEPT04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2133600"/>
            <a:ext cx="457200" cy="457200"/>
          </a:xfrm>
          <a:prstGeom prst="rect">
            <a:avLst/>
          </a:prstGeom>
          <a:noFill/>
        </p:spPr>
      </p:pic>
      <p:pic>
        <p:nvPicPr>
          <p:cNvPr id="16444" name="Picture 60" descr="RUNRABI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77200" y="3886200"/>
            <a:ext cx="457200" cy="436563"/>
          </a:xfrm>
          <a:prstGeom prst="rect">
            <a:avLst/>
          </a:prstGeom>
          <a:noFill/>
        </p:spPr>
      </p:pic>
      <p:pic>
        <p:nvPicPr>
          <p:cNvPr id="16445" name="Picture 61" descr="RUNRABIT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467600" y="3886200"/>
            <a:ext cx="533400" cy="509588"/>
          </a:xfrm>
          <a:prstGeom prst="rect">
            <a:avLst/>
          </a:prstGeom>
          <a:noFill/>
        </p:spPr>
      </p:pic>
      <p:pic>
        <p:nvPicPr>
          <p:cNvPr id="16446" name="Picture 62" descr="RUNRABIT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239000" y="4572000"/>
            <a:ext cx="533400" cy="509588"/>
          </a:xfrm>
          <a:prstGeom prst="rect">
            <a:avLst/>
          </a:prstGeom>
          <a:noFill/>
        </p:spPr>
      </p:pic>
      <p:pic>
        <p:nvPicPr>
          <p:cNvPr id="16447" name="Picture 63" descr="RUNRABIT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91200" y="4105275"/>
            <a:ext cx="533400" cy="509588"/>
          </a:xfrm>
          <a:prstGeom prst="rect">
            <a:avLst/>
          </a:prstGeom>
          <a:noFill/>
        </p:spPr>
      </p:pic>
      <p:pic>
        <p:nvPicPr>
          <p:cNvPr id="16448" name="Picture 64" descr="RUNRABI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34400" y="4191000"/>
            <a:ext cx="457200" cy="436563"/>
          </a:xfrm>
          <a:prstGeom prst="rect">
            <a:avLst/>
          </a:prstGeom>
          <a:noFill/>
        </p:spPr>
      </p:pic>
      <p:pic>
        <p:nvPicPr>
          <p:cNvPr id="16449" name="Picture 65" descr="RUNRABI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01000" y="4648200"/>
            <a:ext cx="457200" cy="436563"/>
          </a:xfrm>
          <a:prstGeom prst="rect">
            <a:avLst/>
          </a:prstGeom>
          <a:noFill/>
        </p:spPr>
      </p:pic>
      <p:pic>
        <p:nvPicPr>
          <p:cNvPr id="16450" name="Picture 66" descr="RUNRABI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24600" y="3886200"/>
            <a:ext cx="457200" cy="436563"/>
          </a:xfrm>
          <a:prstGeom prst="rect">
            <a:avLst/>
          </a:prstGeom>
          <a:noFill/>
        </p:spPr>
      </p:pic>
      <p:pic>
        <p:nvPicPr>
          <p:cNvPr id="16451" name="Picture 67" descr="scan002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38200" y="5181600"/>
            <a:ext cx="914400" cy="762000"/>
          </a:xfrm>
          <a:prstGeom prst="rect">
            <a:avLst/>
          </a:prstGeom>
          <a:noFill/>
        </p:spPr>
      </p:pic>
      <p:sp>
        <p:nvSpPr>
          <p:cNvPr id="16452" name="Text Box 68"/>
          <p:cNvSpPr txBox="1">
            <a:spLocks noChangeArrowheads="1"/>
          </p:cNvSpPr>
          <p:nvPr/>
        </p:nvSpPr>
        <p:spPr bwMode="auto">
          <a:xfrm>
            <a:off x="1905000" y="5257800"/>
            <a:ext cx="2514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Cyrl-CS"/>
              <a:t>     </a:t>
            </a:r>
            <a:r>
              <a:rPr lang="sr-Cyrl-CS" b="1" u="sng">
                <a:solidFill>
                  <a:srgbClr val="6E6ED0"/>
                </a:solidFill>
              </a:rPr>
              <a:t>Београд</a:t>
            </a:r>
            <a:r>
              <a:rPr lang="sr-Cyrl-CS" b="1">
                <a:solidFill>
                  <a:schemeClr val="accent2"/>
                </a:solidFill>
              </a:rPr>
              <a:t> је главни град наше државе.</a:t>
            </a:r>
            <a:endParaRPr lang="en-US" b="1">
              <a:solidFill>
                <a:schemeClr val="accent2"/>
              </a:solidFill>
            </a:endParaRPr>
          </a:p>
        </p:txBody>
      </p:sp>
      <p:pic>
        <p:nvPicPr>
          <p:cNvPr id="16453" name="Picture 69" descr="ZNAK_PITANJA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5181600"/>
            <a:ext cx="685800" cy="685800"/>
          </a:xfrm>
          <a:prstGeom prst="rect">
            <a:avLst/>
          </a:prstGeom>
          <a:noFill/>
        </p:spPr>
      </p:pic>
      <p:sp>
        <p:nvSpPr>
          <p:cNvPr id="16454" name="Line 70"/>
          <p:cNvSpPr>
            <a:spLocks noChangeShapeType="1"/>
          </p:cNvSpPr>
          <p:nvPr/>
        </p:nvSpPr>
        <p:spPr bwMode="auto">
          <a:xfrm flipH="1">
            <a:off x="5105400" y="533400"/>
            <a:ext cx="0" cy="548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455" name="Line 71"/>
          <p:cNvSpPr>
            <a:spLocks noChangeShapeType="1"/>
          </p:cNvSpPr>
          <p:nvPr/>
        </p:nvSpPr>
        <p:spPr bwMode="auto">
          <a:xfrm>
            <a:off x="1676400" y="1066800"/>
            <a:ext cx="723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457" name="AutoShape 73">
            <a:hlinkClick r:id="rId10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3400" y="6172200"/>
            <a:ext cx="609600" cy="304800"/>
          </a:xfrm>
          <a:prstGeom prst="actionButtonForwardNext">
            <a:avLst/>
          </a:prstGeom>
          <a:gradFill rotWithShape="1">
            <a:gsLst>
              <a:gs pos="0">
                <a:srgbClr val="9494DC">
                  <a:alpha val="99001"/>
                </a:srgbClr>
              </a:gs>
              <a:gs pos="50000">
                <a:schemeClr val="bg1"/>
              </a:gs>
              <a:gs pos="100000">
                <a:srgbClr val="9494DC">
                  <a:alpha val="99001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9494DC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6458" name="Picture 74" descr="MARBLELINE"/>
          <p:cNvPicPr>
            <a:picLocks noChangeAspect="1" noChangeArrowheads="1" noCrop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rot="5400000">
            <a:off x="-1559718" y="4531518"/>
            <a:ext cx="3962400" cy="80963"/>
          </a:xfrm>
          <a:prstGeom prst="rect">
            <a:avLst/>
          </a:prstGeom>
          <a:noFill/>
        </p:spPr>
      </p:pic>
      <p:pic>
        <p:nvPicPr>
          <p:cNvPr id="16459" name="Picture 75" descr="MARBLELINE"/>
          <p:cNvPicPr>
            <a:picLocks noChangeAspect="1" noChangeArrowheads="1" noCrop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81000" y="6553200"/>
            <a:ext cx="4800600" cy="98425"/>
          </a:xfrm>
          <a:prstGeom prst="rect">
            <a:avLst/>
          </a:prstGeom>
          <a:noFill/>
        </p:spPr>
      </p:pic>
      <p:sp>
        <p:nvSpPr>
          <p:cNvPr id="16460" name="AutoShape 76"/>
          <p:cNvSpPr>
            <a:spLocks noChangeArrowheads="1"/>
          </p:cNvSpPr>
          <p:nvPr/>
        </p:nvSpPr>
        <p:spPr bwMode="auto">
          <a:xfrm>
            <a:off x="6096000" y="5715000"/>
            <a:ext cx="2819400" cy="990600"/>
          </a:xfrm>
          <a:prstGeom prst="irregularSeal1">
            <a:avLst/>
          </a:prstGeom>
          <a:gradFill rotWithShape="1">
            <a:gsLst>
              <a:gs pos="0">
                <a:srgbClr val="9494DC"/>
              </a:gs>
              <a:gs pos="50000">
                <a:schemeClr val="bg1"/>
              </a:gs>
              <a:gs pos="100000">
                <a:srgbClr val="9494DC"/>
              </a:gs>
            </a:gsLst>
            <a:lin ang="5400000" scaled="1"/>
          </a:gradFill>
          <a:ln w="9525">
            <a:solidFill>
              <a:srgbClr val="9494D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>
              <a:solidFill>
                <a:srgbClr val="6E6ED0"/>
              </a:solidFill>
            </a:endParaRPr>
          </a:p>
        </p:txBody>
      </p:sp>
      <p:sp>
        <p:nvSpPr>
          <p:cNvPr id="16461" name="Text Box 77"/>
          <p:cNvSpPr txBox="1">
            <a:spLocks noChangeArrowheads="1"/>
          </p:cNvSpPr>
          <p:nvPr/>
        </p:nvSpPr>
        <p:spPr bwMode="auto">
          <a:xfrm>
            <a:off x="6172200" y="5943600"/>
            <a:ext cx="2590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2000" b="1">
                <a:solidFill>
                  <a:schemeClr val="accent2"/>
                </a:solidFill>
                <a:hlinkClick r:id="rId12" action="ppaction://hlinksldjump" tooltip="Закључак!"/>
              </a:rPr>
              <a:t>Закључак!</a:t>
            </a:r>
            <a:endParaRPr lang="en-US" sz="2000" b="1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800"/>
                            </p:stCondLst>
                            <p:childTnLst>
                              <p:par>
                                <p:cTn id="12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400"/>
                            </p:stCondLst>
                            <p:childTnLst>
                              <p:par>
                                <p:cTn id="19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64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64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64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64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4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4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4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6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6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6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6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6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6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0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16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2000"/>
                                        <p:tgtEl>
                                          <p:spTgt spid="16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16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16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16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16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16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1000"/>
                                        <p:tgtEl>
                                          <p:spTgt spid="16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1000"/>
                                        <p:tgtEl>
                                          <p:spTgt spid="16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1000"/>
                                        <p:tgtEl>
                                          <p:spTgt spid="16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16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1000"/>
                            </p:stCondLst>
                            <p:childTnLst>
                              <p:par>
                                <p:cTn id="191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1000"/>
                                        <p:tgtEl>
                                          <p:spTgt spid="164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164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16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16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2000"/>
                            </p:stCondLst>
                            <p:childTnLst>
                              <p:par>
                                <p:cTn id="198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54" grpId="0" animBg="1"/>
      <p:bldP spid="16455" grpId="0" animBg="1"/>
      <p:bldP spid="1646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AutoShape 4"/>
          <p:cNvSpPr>
            <a:spLocks noChangeArrowheads="1"/>
          </p:cNvSpPr>
          <p:nvPr/>
        </p:nvSpPr>
        <p:spPr bwMode="auto">
          <a:xfrm>
            <a:off x="914400" y="685800"/>
            <a:ext cx="7391400" cy="4724400"/>
          </a:xfrm>
          <a:prstGeom prst="star16">
            <a:avLst>
              <a:gd name="adj" fmla="val 37500"/>
            </a:avLst>
          </a:prstGeom>
          <a:gradFill rotWithShape="1">
            <a:gsLst>
              <a:gs pos="0">
                <a:srgbClr val="9494DC"/>
              </a:gs>
              <a:gs pos="50000">
                <a:schemeClr val="bg1"/>
              </a:gs>
              <a:gs pos="100000">
                <a:srgbClr val="9494DC"/>
              </a:gs>
            </a:gsLst>
            <a:lin ang="5400000" scaled="1"/>
          </a:gradFill>
          <a:ln w="9525">
            <a:solidFill>
              <a:srgbClr val="9494D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2057400" y="2286000"/>
            <a:ext cx="5105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3600" b="1" dirty="0">
                <a:solidFill>
                  <a:schemeClr val="accent2"/>
                </a:solidFill>
              </a:rPr>
              <a:t>Властите именице </a:t>
            </a:r>
            <a:endParaRPr lang="en-US" sz="3600" b="1" dirty="0">
              <a:solidFill>
                <a:schemeClr val="accent2"/>
              </a:solidFill>
            </a:endParaRPr>
          </a:p>
        </p:txBody>
      </p:sp>
      <p:pic>
        <p:nvPicPr>
          <p:cNvPr id="17414" name="Picture 6" descr="MARBLELINE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6172200"/>
            <a:ext cx="7315200" cy="76200"/>
          </a:xfrm>
          <a:prstGeom prst="rect">
            <a:avLst/>
          </a:prstGeom>
          <a:noFill/>
        </p:spPr>
      </p:pic>
      <p:sp>
        <p:nvSpPr>
          <p:cNvPr id="17415" name="AutoShape 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267200" y="6324600"/>
            <a:ext cx="609600" cy="365125"/>
          </a:xfrm>
          <a:prstGeom prst="actionButtonReturn">
            <a:avLst/>
          </a:prstGeom>
          <a:gradFill rotWithShape="1">
            <a:gsLst>
              <a:gs pos="0">
                <a:srgbClr val="9494DC"/>
              </a:gs>
              <a:gs pos="50000">
                <a:srgbClr val="FFFFFF"/>
              </a:gs>
              <a:gs pos="100000">
                <a:srgbClr val="9494DC"/>
              </a:gs>
            </a:gsLst>
            <a:lin ang="5400000" scaled="1"/>
          </a:gradFill>
          <a:ln w="9525">
            <a:solidFill>
              <a:srgbClr val="7F6A2D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7416" name="Text Box 8"/>
          <p:cNvSpPr txBox="1">
            <a:spLocks noChangeArrowheads="1"/>
          </p:cNvSpPr>
          <p:nvPr/>
        </p:nvSpPr>
        <p:spPr bwMode="auto">
          <a:xfrm>
            <a:off x="1066800" y="2819400"/>
            <a:ext cx="7391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3600" b="1" dirty="0">
                <a:solidFill>
                  <a:schemeClr val="accent2"/>
                </a:solidFill>
              </a:rPr>
              <a:t>немају множину!!!</a:t>
            </a:r>
            <a:endParaRPr lang="en-US" sz="36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advClick="0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400"/>
                            </p:stCondLst>
                            <p:childTnLst>
                              <p:par>
                                <p:cTn id="19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900"/>
                            </p:stCondLst>
                            <p:childTnLst>
                              <p:par>
                                <p:cTn id="26" presetID="5" presetClass="emph" presetSubtype="5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 override="childStyle">
                                        <p:cTn id="27" dur="1000"/>
                                        <p:tgtEl>
                                          <p:spTgt spid="174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28" dur="1000"/>
                                        <p:tgtEl>
                                          <p:spTgt spid="174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29" dur="1000"/>
                                        <p:tgtEl>
                                          <p:spTgt spid="174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900"/>
                            </p:stCondLst>
                            <p:childTnLst>
                              <p:par>
                                <p:cTn id="31" presetID="3" presetClass="emph" presetSubtype="2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" dur="500" fill="hold"/>
                                        <p:tgtEl>
                                          <p:spTgt spid="174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400"/>
                            </p:stCondLst>
                            <p:childTnLst>
                              <p:par>
                                <p:cTn id="34" presetID="4" presetClass="emph" presetSubtype="2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to="1.5" calcmode="lin" valueType="num">
                                      <p:cBhvr override="childStyle">
                                        <p:cTn id="35" dur="2000" fill="hold"/>
                                        <p:tgtEl>
                                          <p:spTgt spid="174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400"/>
                            </p:stCondLst>
                            <p:childTnLst>
                              <p:par>
                                <p:cTn id="37" presetID="3" presetClass="emph" presetSubtype="2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8" dur="1000" fill="hold"/>
                                        <p:tgtEl>
                                          <p:spTgt spid="174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400"/>
                            </p:stCondLst>
                            <p:childTnLst>
                              <p:par>
                                <p:cTn id="40" presetID="5" presetClass="emph" presetSubtype="5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 override="childStyle">
                                        <p:cTn id="41" dur="1000"/>
                                        <p:tgtEl>
                                          <p:spTgt spid="174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42" dur="1000"/>
                                        <p:tgtEl>
                                          <p:spTgt spid="174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43" dur="1000"/>
                                        <p:tgtEl>
                                          <p:spTgt spid="174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400"/>
                            </p:stCondLst>
                            <p:childTnLst>
                              <p:par>
                                <p:cTn id="45" presetID="3" presetClass="emph" presetSubtype="2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6" dur="1000" fill="hold"/>
                                        <p:tgtEl>
                                          <p:spTgt spid="174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914400" y="533400"/>
            <a:ext cx="4038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Cyrl-CS" sz="2800" b="1">
                <a:solidFill>
                  <a:schemeClr val="accent2"/>
                </a:solidFill>
              </a:rPr>
              <a:t>Решење задатка број 4:</a:t>
            </a:r>
            <a:endParaRPr lang="en-US" sz="2800" b="1">
              <a:solidFill>
                <a:schemeClr val="accent2"/>
              </a:solidFill>
            </a:endParaRPr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0" y="1130300"/>
            <a:ext cx="9144000" cy="0"/>
          </a:xfrm>
          <a:prstGeom prst="rect">
            <a:avLst/>
          </a:prstGeom>
          <a:solidFill>
            <a:srgbClr val="00CC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8593" name="Group 161"/>
          <p:cNvGraphicFramePr>
            <a:graphicFrameLocks noGrp="1"/>
          </p:cNvGraphicFramePr>
          <p:nvPr/>
        </p:nvGraphicFramePr>
        <p:xfrm>
          <a:off x="2514600" y="1371600"/>
          <a:ext cx="4038600" cy="4602480"/>
        </p:xfrm>
        <a:graphic>
          <a:graphicData uri="http://schemas.openxmlformats.org/drawingml/2006/table">
            <a:tbl>
              <a:tblPr/>
              <a:tblGrid>
                <a:gridCol w="2057400"/>
                <a:gridCol w="1981200"/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једнина</a:t>
                      </a:r>
                      <a:endParaRPr kumimoji="0" lang="sr-Cyrl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635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CC99FF"/>
                        </a:gs>
                        <a:gs pos="50000">
                          <a:schemeClr val="bg1"/>
                        </a:gs>
                        <a:gs pos="100000">
                          <a:srgbClr val="CC99FF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множина</a:t>
                      </a:r>
                      <a:endParaRPr kumimoji="0" lang="sr-Cyrl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AE37"/>
                        </a:gs>
                        <a:gs pos="50000">
                          <a:schemeClr val="bg1"/>
                        </a:gs>
                        <a:gs pos="100000">
                          <a:srgbClr val="FFAE37"/>
                        </a:gs>
                      </a:gsLst>
                      <a:lin ang="0" scaled="1"/>
                    </a:gradFill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књига</a:t>
                      </a:r>
                      <a:endParaRPr kumimoji="0" lang="sr-Cyrl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635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CC99FF"/>
                        </a:gs>
                        <a:gs pos="50000">
                          <a:schemeClr val="bg1"/>
                        </a:gs>
                        <a:gs pos="100000">
                          <a:srgbClr val="CC99FF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AE37"/>
                        </a:gs>
                        <a:gs pos="50000">
                          <a:srgbClr val="EAEAEA"/>
                        </a:gs>
                        <a:gs pos="100000">
                          <a:srgbClr val="FFAE37"/>
                        </a:gs>
                      </a:gsLst>
                      <a:lin ang="0" scaled="1"/>
                    </a:gradFill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635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CC99FF"/>
                        </a:gs>
                        <a:gs pos="50000">
                          <a:schemeClr val="bg1"/>
                        </a:gs>
                        <a:gs pos="100000">
                          <a:srgbClr val="CC99FF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наочаре</a:t>
                      </a:r>
                      <a:endParaRPr kumimoji="0" lang="sr-Cyrl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AE37"/>
                        </a:gs>
                        <a:gs pos="50000">
                          <a:srgbClr val="EAEAEA"/>
                        </a:gs>
                        <a:gs pos="100000">
                          <a:srgbClr val="FFAE37"/>
                        </a:gs>
                      </a:gsLst>
                      <a:lin ang="0" scaled="1"/>
                    </a:gradFill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635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CC99FF"/>
                        </a:gs>
                        <a:gs pos="50000">
                          <a:schemeClr val="bg1"/>
                        </a:gs>
                        <a:gs pos="100000">
                          <a:srgbClr val="CC99FF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маказе</a:t>
                      </a:r>
                      <a:endParaRPr kumimoji="0" lang="sr-Cyrl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AE37"/>
                        </a:gs>
                        <a:gs pos="50000">
                          <a:srgbClr val="EAEAEA"/>
                        </a:gs>
                        <a:gs pos="100000">
                          <a:srgbClr val="FFAE37"/>
                        </a:gs>
                      </a:gsLst>
                      <a:lin ang="0" scaled="1"/>
                    </a:gradFill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птица</a:t>
                      </a:r>
                      <a:endParaRPr kumimoji="0" lang="sr-Cyrl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635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CC99FF"/>
                        </a:gs>
                        <a:gs pos="50000">
                          <a:schemeClr val="bg1"/>
                        </a:gs>
                        <a:gs pos="100000">
                          <a:srgbClr val="CC99FF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AE37"/>
                        </a:gs>
                        <a:gs pos="50000">
                          <a:srgbClr val="EAEAEA"/>
                        </a:gs>
                        <a:gs pos="100000">
                          <a:srgbClr val="FFAE37"/>
                        </a:gs>
                      </a:gsLst>
                      <a:lin ang="0" scaled="1"/>
                    </a:gradFill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635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CC99FF"/>
                        </a:gs>
                        <a:gs pos="50000">
                          <a:schemeClr val="bg1"/>
                        </a:gs>
                        <a:gs pos="100000">
                          <a:srgbClr val="CC99FF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санке</a:t>
                      </a:r>
                      <a:endParaRPr kumimoji="0" lang="sr-Cyrl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AE37"/>
                        </a:gs>
                        <a:gs pos="50000">
                          <a:srgbClr val="EAEAEA"/>
                        </a:gs>
                        <a:gs pos="100000">
                          <a:srgbClr val="FFAE37"/>
                        </a:gs>
                      </a:gsLst>
                      <a:lin ang="0" scaled="1"/>
                    </a:gradFill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јеж</a:t>
                      </a:r>
                      <a:endParaRPr kumimoji="0" lang="sr-Cyrl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635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CC99FF"/>
                        </a:gs>
                        <a:gs pos="50000">
                          <a:schemeClr val="bg1"/>
                        </a:gs>
                        <a:gs pos="100000">
                          <a:srgbClr val="CC99FF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AE37"/>
                        </a:gs>
                        <a:gs pos="50000">
                          <a:srgbClr val="EAEAEA"/>
                        </a:gs>
                        <a:gs pos="100000">
                          <a:srgbClr val="FFAE37"/>
                        </a:gs>
                      </a:gsLst>
                      <a:lin ang="0" scaled="1"/>
                    </a:gradFill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река</a:t>
                      </a:r>
                      <a:endParaRPr kumimoji="0" lang="sr-Cyrl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635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CC99FF"/>
                        </a:gs>
                        <a:gs pos="50000">
                          <a:schemeClr val="bg1"/>
                        </a:gs>
                        <a:gs pos="100000">
                          <a:srgbClr val="CC99FF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AE37"/>
                        </a:gs>
                        <a:gs pos="50000">
                          <a:srgbClr val="EAEAEA"/>
                        </a:gs>
                        <a:gs pos="100000">
                          <a:srgbClr val="FFAE37"/>
                        </a:gs>
                      </a:gsLst>
                      <a:lin ang="0" scaled="1"/>
                    </a:gradFill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635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CC99FF"/>
                        </a:gs>
                        <a:gs pos="50000">
                          <a:schemeClr val="bg1"/>
                        </a:gs>
                        <a:gs pos="100000">
                          <a:srgbClr val="CC99FF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панталоне</a:t>
                      </a:r>
                      <a:endParaRPr kumimoji="0" lang="sr-Cyrl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AE37"/>
                        </a:gs>
                        <a:gs pos="50000">
                          <a:srgbClr val="EAEAEA"/>
                        </a:gs>
                        <a:gs pos="100000">
                          <a:srgbClr val="FFAE37"/>
                        </a:gs>
                      </a:gsLst>
                      <a:lin ang="0" scaled="1"/>
                    </a:gradFill>
                  </a:tcPr>
                </a:tc>
              </a:tr>
            </a:tbl>
          </a:graphicData>
        </a:graphic>
      </p:graphicFrame>
      <p:sp>
        <p:nvSpPr>
          <p:cNvPr id="18552" name="Text Box 120"/>
          <p:cNvSpPr txBox="1">
            <a:spLocks noChangeArrowheads="1"/>
          </p:cNvSpPr>
          <p:nvPr/>
        </p:nvSpPr>
        <p:spPr bwMode="auto">
          <a:xfrm>
            <a:off x="4800600" y="1828800"/>
            <a:ext cx="1447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b="1">
                <a:solidFill>
                  <a:srgbClr val="FF0000"/>
                </a:solidFill>
              </a:rPr>
              <a:t>књиге</a:t>
            </a:r>
            <a:endParaRPr lang="en-US" b="1">
              <a:solidFill>
                <a:srgbClr val="FF0000"/>
              </a:solidFill>
            </a:endParaRPr>
          </a:p>
        </p:txBody>
      </p:sp>
      <p:pic>
        <p:nvPicPr>
          <p:cNvPr id="18553" name="Picture 121" descr="ZNAK_PITANJA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2362200"/>
            <a:ext cx="381000" cy="381000"/>
          </a:xfrm>
          <a:prstGeom prst="rect">
            <a:avLst/>
          </a:prstGeom>
          <a:noFill/>
        </p:spPr>
      </p:pic>
      <p:pic>
        <p:nvPicPr>
          <p:cNvPr id="18554" name="Picture 122" descr="ZNAK_PITANJA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2895600"/>
            <a:ext cx="381000" cy="381000"/>
          </a:xfrm>
          <a:prstGeom prst="rect">
            <a:avLst/>
          </a:prstGeom>
          <a:noFill/>
        </p:spPr>
      </p:pic>
      <p:pic>
        <p:nvPicPr>
          <p:cNvPr id="18555" name="Picture 123" descr="ZNAK_PITANJA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3962400"/>
            <a:ext cx="381000" cy="381000"/>
          </a:xfrm>
          <a:prstGeom prst="rect">
            <a:avLst/>
          </a:prstGeom>
          <a:noFill/>
        </p:spPr>
      </p:pic>
      <p:pic>
        <p:nvPicPr>
          <p:cNvPr id="18556" name="Picture 124" descr="ZNAK_PITANJA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5486400"/>
            <a:ext cx="381000" cy="381000"/>
          </a:xfrm>
          <a:prstGeom prst="rect">
            <a:avLst/>
          </a:prstGeom>
          <a:noFill/>
        </p:spPr>
      </p:pic>
      <p:sp>
        <p:nvSpPr>
          <p:cNvPr id="18557" name="Text Box 125"/>
          <p:cNvSpPr txBox="1">
            <a:spLocks noChangeArrowheads="1"/>
          </p:cNvSpPr>
          <p:nvPr/>
        </p:nvSpPr>
        <p:spPr bwMode="auto">
          <a:xfrm>
            <a:off x="4876800" y="3429000"/>
            <a:ext cx="1295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b="1">
                <a:solidFill>
                  <a:srgbClr val="FF0000"/>
                </a:solidFill>
              </a:rPr>
              <a:t>птице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8558" name="Text Box 126"/>
          <p:cNvSpPr txBox="1">
            <a:spLocks noChangeArrowheads="1"/>
          </p:cNvSpPr>
          <p:nvPr/>
        </p:nvSpPr>
        <p:spPr bwMode="auto">
          <a:xfrm>
            <a:off x="4800600" y="44196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b="1">
                <a:solidFill>
                  <a:srgbClr val="FF0000"/>
                </a:solidFill>
              </a:rPr>
              <a:t>јежеви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8559" name="Text Box 127"/>
          <p:cNvSpPr txBox="1">
            <a:spLocks noChangeArrowheads="1"/>
          </p:cNvSpPr>
          <p:nvPr/>
        </p:nvSpPr>
        <p:spPr bwMode="auto">
          <a:xfrm>
            <a:off x="4876800" y="4953000"/>
            <a:ext cx="121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b="1">
                <a:solidFill>
                  <a:srgbClr val="FF0000"/>
                </a:solidFill>
              </a:rPr>
              <a:t>реке</a:t>
            </a:r>
            <a:endParaRPr lang="en-US" b="1">
              <a:solidFill>
                <a:srgbClr val="FF0000"/>
              </a:solidFill>
            </a:endParaRPr>
          </a:p>
        </p:txBody>
      </p:sp>
      <p:pic>
        <p:nvPicPr>
          <p:cNvPr id="18560" name="Picture 128" descr="scan003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1214073">
            <a:off x="457200" y="2133600"/>
            <a:ext cx="731838" cy="630238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pic>
        <p:nvPicPr>
          <p:cNvPr id="18561" name="Picture 129" descr="scan003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252920">
            <a:off x="7772400" y="533400"/>
            <a:ext cx="762000" cy="585788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pic>
        <p:nvPicPr>
          <p:cNvPr id="18562" name="Picture 130" descr="PTICICA_I_DRVO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434334">
            <a:off x="1447800" y="2514600"/>
            <a:ext cx="838200" cy="838200"/>
          </a:xfrm>
          <a:prstGeom prst="rect">
            <a:avLst/>
          </a:prstGeom>
          <a:noFill/>
        </p:spPr>
      </p:pic>
      <p:pic>
        <p:nvPicPr>
          <p:cNvPr id="18564" name="Picture 132" descr="PTICICE_U_SRCU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-519704">
            <a:off x="7010400" y="2286000"/>
            <a:ext cx="714375" cy="677863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pic>
        <p:nvPicPr>
          <p:cNvPr id="18565" name="Picture 133" descr="scan001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920374">
            <a:off x="609600" y="3657600"/>
            <a:ext cx="731838" cy="717550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pic>
        <p:nvPicPr>
          <p:cNvPr id="18566" name="Picture 134" descr="scan003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-1498792">
            <a:off x="7086600" y="1371600"/>
            <a:ext cx="684213" cy="530225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pic>
        <p:nvPicPr>
          <p:cNvPr id="18567" name="Picture 135" descr="scan003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-1281595">
            <a:off x="8229600" y="1600200"/>
            <a:ext cx="527050" cy="685800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pic>
        <p:nvPicPr>
          <p:cNvPr id="18568" name="Picture 136" descr="scan003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1525863">
            <a:off x="8001000" y="2514600"/>
            <a:ext cx="725488" cy="473075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pic>
        <p:nvPicPr>
          <p:cNvPr id="18569" name="Picture 137" descr="scan001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-1869538">
            <a:off x="7543800" y="3810000"/>
            <a:ext cx="457200" cy="447675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pic>
        <p:nvPicPr>
          <p:cNvPr id="18570" name="Picture 138" descr="scan001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-966549">
            <a:off x="7924800" y="3276600"/>
            <a:ext cx="457200" cy="447675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pic>
        <p:nvPicPr>
          <p:cNvPr id="18571" name="Picture 139" descr="scan001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920374">
            <a:off x="7315200" y="3124200"/>
            <a:ext cx="457200" cy="447675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pic>
        <p:nvPicPr>
          <p:cNvPr id="18572" name="Picture 140" descr="scan003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305800" y="3810000"/>
            <a:ext cx="642938" cy="914400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pic>
        <p:nvPicPr>
          <p:cNvPr id="18573" name="Picture 141" descr="Copy of scan0037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rot="-1363784">
            <a:off x="1295400" y="4495800"/>
            <a:ext cx="866775" cy="762000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sp>
        <p:nvSpPr>
          <p:cNvPr id="18576" name="AutoShape 144"/>
          <p:cNvSpPr>
            <a:spLocks noChangeArrowheads="1"/>
          </p:cNvSpPr>
          <p:nvPr/>
        </p:nvSpPr>
        <p:spPr bwMode="auto">
          <a:xfrm rot="-1764651">
            <a:off x="6324600" y="5257800"/>
            <a:ext cx="2819400" cy="1219200"/>
          </a:xfrm>
          <a:prstGeom prst="irregularSeal1">
            <a:avLst/>
          </a:prstGeom>
          <a:gradFill rotWithShape="1">
            <a:gsLst>
              <a:gs pos="0">
                <a:srgbClr val="9494DC"/>
              </a:gs>
              <a:gs pos="50000">
                <a:schemeClr val="bg1"/>
              </a:gs>
              <a:gs pos="100000">
                <a:srgbClr val="9494DC"/>
              </a:gs>
            </a:gsLst>
            <a:lin ang="5400000" scaled="1"/>
          </a:gradFill>
          <a:ln w="9525">
            <a:solidFill>
              <a:srgbClr val="9494D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>
              <a:solidFill>
                <a:srgbClr val="6E6ED0"/>
              </a:solidFill>
            </a:endParaRPr>
          </a:p>
        </p:txBody>
      </p:sp>
      <p:sp>
        <p:nvSpPr>
          <p:cNvPr id="18577" name="Text Box 145"/>
          <p:cNvSpPr txBox="1">
            <a:spLocks noChangeArrowheads="1"/>
          </p:cNvSpPr>
          <p:nvPr/>
        </p:nvSpPr>
        <p:spPr bwMode="auto">
          <a:xfrm rot="-2069049">
            <a:off x="6858000" y="5562600"/>
            <a:ext cx="17446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2000" b="1">
                <a:solidFill>
                  <a:schemeClr val="accent2"/>
                </a:solidFill>
                <a:hlinkClick r:id="" action="ppaction://noaction" tooltip="закључак!"/>
              </a:rPr>
              <a:t>Закључак!</a:t>
            </a:r>
            <a:endParaRPr lang="en-US" sz="2000" b="1">
              <a:solidFill>
                <a:schemeClr val="accent2"/>
              </a:solidFill>
            </a:endParaRPr>
          </a:p>
        </p:txBody>
      </p:sp>
      <p:pic>
        <p:nvPicPr>
          <p:cNvPr id="18578" name="Picture 146" descr="MARBLELINE"/>
          <p:cNvPicPr>
            <a:picLocks noChangeAspect="1" noChangeArrowheads="1" noCrop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 rot="5400000">
            <a:off x="-1635918" y="4531518"/>
            <a:ext cx="3962400" cy="80963"/>
          </a:xfrm>
          <a:prstGeom prst="rect">
            <a:avLst/>
          </a:prstGeom>
          <a:noFill/>
        </p:spPr>
      </p:pic>
      <p:pic>
        <p:nvPicPr>
          <p:cNvPr id="18579" name="Picture 147" descr="MARBLELINE"/>
          <p:cNvPicPr>
            <a:picLocks noChangeAspect="1" noChangeArrowheads="1" noCrop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04800" y="6553200"/>
            <a:ext cx="4800600" cy="98425"/>
          </a:xfrm>
          <a:prstGeom prst="rect">
            <a:avLst/>
          </a:prstGeom>
          <a:noFill/>
        </p:spPr>
      </p:pic>
      <p:pic>
        <p:nvPicPr>
          <p:cNvPr id="18580" name="Picture 148" descr="Copy of scan0037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rot="890331">
            <a:off x="6705600" y="4724400"/>
            <a:ext cx="533400" cy="468313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  <p:pic>
        <p:nvPicPr>
          <p:cNvPr id="18581" name="Picture 149" descr="Copy of scan0037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rot="-1363784">
            <a:off x="7391400" y="4572000"/>
            <a:ext cx="533400" cy="468313"/>
          </a:xfrm>
          <a:prstGeom prst="rect">
            <a:avLst/>
          </a:prstGeom>
          <a:noFill/>
          <a:ln w="38100">
            <a:solidFill>
              <a:srgbClr val="9494DC"/>
            </a:solidFill>
            <a:miter lim="800000"/>
            <a:headEnd/>
            <a:tailEnd/>
          </a:ln>
        </p:spPr>
      </p:pic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42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925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425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925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425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925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425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925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425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5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8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75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8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50"/>
                            </p:stCondLst>
                            <p:childTnLst>
                              <p:par>
                                <p:cTn id="6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45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8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00"/>
                            </p:stCondLst>
                            <p:childTnLst>
                              <p:par>
                                <p:cTn id="7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"/>
                            </p:stCondLst>
                            <p:childTnLst>
                              <p:par>
                                <p:cTn id="8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8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 autoUpdateAnimBg="0"/>
      <p:bldP spid="18552" grpId="0" autoUpdateAnimBg="0"/>
      <p:bldP spid="18557" grpId="0" autoUpdateAnimBg="0"/>
      <p:bldP spid="18558" grpId="0" autoUpdateAnimBg="0"/>
      <p:bldP spid="18559" grpId="0" autoUpdateAnimBg="0"/>
      <p:bldP spid="18576" grpId="0" animBg="1" autoUpdateAnimBg="0"/>
      <p:bldP spid="18577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3" name="AutoShape 7"/>
          <p:cNvSpPr>
            <a:spLocks noChangeArrowheads="1"/>
          </p:cNvSpPr>
          <p:nvPr/>
        </p:nvSpPr>
        <p:spPr bwMode="auto">
          <a:xfrm>
            <a:off x="838200" y="609600"/>
            <a:ext cx="7391400" cy="4724400"/>
          </a:xfrm>
          <a:prstGeom prst="star16">
            <a:avLst>
              <a:gd name="adj" fmla="val 37500"/>
            </a:avLst>
          </a:prstGeom>
          <a:gradFill rotWithShape="1">
            <a:gsLst>
              <a:gs pos="0">
                <a:srgbClr val="9494DC"/>
              </a:gs>
              <a:gs pos="50000">
                <a:schemeClr val="bg1"/>
              </a:gs>
              <a:gs pos="100000">
                <a:srgbClr val="9494DC"/>
              </a:gs>
            </a:gsLst>
            <a:lin ang="5400000" scaled="1"/>
          </a:gradFill>
          <a:ln w="9525">
            <a:solidFill>
              <a:srgbClr val="9494D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9464" name="Picture 8" descr="MARBLELINE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6172200"/>
            <a:ext cx="7315200" cy="76200"/>
          </a:xfrm>
          <a:prstGeom prst="rect">
            <a:avLst/>
          </a:prstGeom>
          <a:noFill/>
        </p:spPr>
      </p:pic>
      <p:sp>
        <p:nvSpPr>
          <p:cNvPr id="19466" name="Text Box 10"/>
          <p:cNvSpPr txBox="1">
            <a:spLocks noChangeArrowheads="1"/>
          </p:cNvSpPr>
          <p:nvPr/>
        </p:nvSpPr>
        <p:spPr bwMode="auto">
          <a:xfrm>
            <a:off x="2743200" y="2209800"/>
            <a:ext cx="3657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9467" name="Text Box 11"/>
          <p:cNvSpPr txBox="1">
            <a:spLocks noChangeArrowheads="1"/>
          </p:cNvSpPr>
          <p:nvPr/>
        </p:nvSpPr>
        <p:spPr bwMode="auto">
          <a:xfrm>
            <a:off x="2438400" y="2133600"/>
            <a:ext cx="4495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Cyrl-CS" sz="3600" b="1" dirty="0">
                <a:solidFill>
                  <a:schemeClr val="accent2"/>
                </a:solidFill>
              </a:rPr>
              <a:t>Неке именице имају</a:t>
            </a:r>
            <a:r>
              <a:rPr lang="sr-Cyrl-CS" sz="3600" b="1" dirty="0"/>
              <a:t> </a:t>
            </a:r>
            <a:endParaRPr lang="en-US" sz="3600" b="1" dirty="0"/>
          </a:p>
        </p:txBody>
      </p:sp>
      <p:sp>
        <p:nvSpPr>
          <p:cNvPr id="19468" name="Text Box 12"/>
          <p:cNvSpPr txBox="1">
            <a:spLocks noChangeArrowheads="1"/>
          </p:cNvSpPr>
          <p:nvPr/>
        </p:nvSpPr>
        <p:spPr bwMode="auto">
          <a:xfrm>
            <a:off x="2590800" y="2590800"/>
            <a:ext cx="4343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3600" b="1">
                <a:solidFill>
                  <a:schemeClr val="accent2"/>
                </a:solidFill>
              </a:rPr>
              <a:t>само множину!!!</a:t>
            </a:r>
            <a:endParaRPr lang="en-US" sz="3600" b="1">
              <a:solidFill>
                <a:schemeClr val="accent2"/>
              </a:solidFill>
            </a:endParaRPr>
          </a:p>
        </p:txBody>
      </p:sp>
      <p:sp>
        <p:nvSpPr>
          <p:cNvPr id="19469" name="Text Box 13"/>
          <p:cNvSpPr txBox="1">
            <a:spLocks noChangeArrowheads="1"/>
          </p:cNvSpPr>
          <p:nvPr/>
        </p:nvSpPr>
        <p:spPr bwMode="auto">
          <a:xfrm>
            <a:off x="1752600" y="3429000"/>
            <a:ext cx="5638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2400" b="1" dirty="0">
                <a:solidFill>
                  <a:schemeClr val="accent2"/>
                </a:solidFill>
              </a:rPr>
              <a:t>Примери таквих именица: наочаре, панталоне, врата, маказе, санке...</a:t>
            </a:r>
            <a:endParaRPr lang="en-US" sz="2400" b="1" dirty="0">
              <a:solidFill>
                <a:schemeClr val="accent2"/>
              </a:solidFill>
            </a:endParaRPr>
          </a:p>
        </p:txBody>
      </p:sp>
      <p:sp>
        <p:nvSpPr>
          <p:cNvPr id="19471" name="AutoShape 1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267200" y="6324600"/>
            <a:ext cx="609600" cy="304800"/>
          </a:xfrm>
          <a:prstGeom prst="actionButtonForwardNext">
            <a:avLst/>
          </a:prstGeom>
          <a:gradFill rotWithShape="1">
            <a:gsLst>
              <a:gs pos="0">
                <a:srgbClr val="9494DC">
                  <a:alpha val="99001"/>
                </a:srgbClr>
              </a:gs>
              <a:gs pos="50000">
                <a:schemeClr val="bg1"/>
              </a:gs>
              <a:gs pos="100000">
                <a:srgbClr val="9494DC">
                  <a:alpha val="99001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8" dist="17961" dir="13500000">
              <a:srgbClr val="9494DC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advClick="0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800"/>
                            </p:stCondLst>
                            <p:childTnLst>
                              <p:par>
                                <p:cTn id="26" presetID="5" presetClass="emph" presetSubtype="5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 override="childStyle">
                                        <p:cTn id="27" dur="1000"/>
                                        <p:tgtEl>
                                          <p:spTgt spid="19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28" dur="1000"/>
                                        <p:tgtEl>
                                          <p:spTgt spid="19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29" dur="1000"/>
                                        <p:tgtEl>
                                          <p:spTgt spid="19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800"/>
                            </p:stCondLst>
                            <p:childTnLst>
                              <p:par>
                                <p:cTn id="31" presetID="3" presetClass="emph" presetSubtype="2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2" dur="500" fill="hold"/>
                                        <p:tgtEl>
                                          <p:spTgt spid="19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300"/>
                            </p:stCondLst>
                            <p:childTnLst>
                              <p:par>
                                <p:cTn id="34" presetID="4" presetClass="emph" presetSubtype="2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to="1.5" calcmode="lin" valueType="num">
                                      <p:cBhvr override="childStyle">
                                        <p:cTn id="35" dur="2000" fill="hold"/>
                                        <p:tgtEl>
                                          <p:spTgt spid="19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300"/>
                            </p:stCondLst>
                            <p:childTnLst>
                              <p:par>
                                <p:cTn id="37" presetID="5" presetClass="emph" presetSubtype="5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 override="childStyle">
                                        <p:cTn id="38" dur="1000"/>
                                        <p:tgtEl>
                                          <p:spTgt spid="19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39" dur="1000"/>
                                        <p:tgtEl>
                                          <p:spTgt spid="19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40" dur="1000"/>
                                        <p:tgtEl>
                                          <p:spTgt spid="19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300"/>
                            </p:stCondLst>
                            <p:childTnLst>
                              <p:par>
                                <p:cTn id="42" presetID="3" presetClass="emph" presetSubtype="2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3" dur="1000" fill="hold"/>
                                        <p:tgtEl>
                                          <p:spTgt spid="19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300"/>
                            </p:stCondLst>
                            <p:childTnLst>
                              <p:par>
                                <p:cTn id="45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468</Words>
  <Application>Microsoft Office PowerPoint</Application>
  <PresentationFormat>On-screen Show (4:3)</PresentationFormat>
  <Paragraphs>129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РОД И БРОЈ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</dc:title>
  <dc:creator>Ivana</dc:creator>
  <cp:lastModifiedBy>Ivana</cp:lastModifiedBy>
  <cp:revision>2</cp:revision>
  <dcterms:created xsi:type="dcterms:W3CDTF">2013-10-14T20:16:42Z</dcterms:created>
  <dcterms:modified xsi:type="dcterms:W3CDTF">2013-10-14T20:35:05Z</dcterms:modified>
</cp:coreProperties>
</file>